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585" r:id="rId3"/>
    <p:sldId id="575" r:id="rId4"/>
    <p:sldId id="586" r:id="rId5"/>
    <p:sldId id="587" r:id="rId6"/>
    <p:sldId id="588" r:id="rId7"/>
    <p:sldId id="592" r:id="rId8"/>
    <p:sldId id="590" r:id="rId9"/>
    <p:sldId id="576" r:id="rId10"/>
    <p:sldId id="577" r:id="rId11"/>
    <p:sldId id="578" r:id="rId12"/>
    <p:sldId id="591" r:id="rId13"/>
    <p:sldId id="584" r:id="rId14"/>
    <p:sldId id="581" r:id="rId15"/>
    <p:sldId id="595" r:id="rId16"/>
    <p:sldId id="593" r:id="rId17"/>
    <p:sldId id="582" r:id="rId18"/>
    <p:sldId id="580" r:id="rId19"/>
    <p:sldId id="594" r:id="rId20"/>
    <p:sldId id="572" r:id="rId21"/>
  </p:sldIdLst>
  <p:sldSz cx="9144000" cy="6858000" type="screen4x3"/>
  <p:notesSz cx="7010400" cy="9236075"/>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0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30075"/>
    <a:srgbClr val="237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2" autoAdjust="0"/>
    <p:restoredTop sz="94660"/>
  </p:normalViewPr>
  <p:slideViewPr>
    <p:cSldViewPr>
      <p:cViewPr>
        <p:scale>
          <a:sx n="90" d="100"/>
          <a:sy n="90" d="100"/>
        </p:scale>
        <p:origin x="-672"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82" y="-90"/>
      </p:cViewPr>
      <p:guideLst>
        <p:guide orient="horz" pos="2880"/>
        <p:guide orient="horz" pos="2909"/>
        <p:guide pos="2160"/>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2860026728971249"/>
          <c:y val="5.0467608084295436E-2"/>
          <c:w val="0.71340457176342253"/>
          <c:h val="0.84501497066510656"/>
        </c:manualLayout>
      </c:layout>
      <c:barChart>
        <c:barDir val="bar"/>
        <c:grouping val="clustered"/>
        <c:varyColors val="0"/>
        <c:dLbls>
          <c:showLegendKey val="0"/>
          <c:showVal val="0"/>
          <c:showCatName val="0"/>
          <c:showSerName val="0"/>
          <c:showPercent val="0"/>
          <c:showBubbleSize val="0"/>
        </c:dLbls>
        <c:gapWidth val="49"/>
        <c:overlap val="-40"/>
        <c:axId val="131794432"/>
        <c:axId val="34310976"/>
      </c:barChart>
      <c:catAx>
        <c:axId val="131794432"/>
        <c:scaling>
          <c:orientation val="minMax"/>
        </c:scaling>
        <c:delete val="0"/>
        <c:axPos val="l"/>
        <c:numFmt formatCode="General" sourceLinked="1"/>
        <c:majorTickMark val="out"/>
        <c:minorTickMark val="none"/>
        <c:tickLblPos val="nextTo"/>
        <c:crossAx val="34310976"/>
        <c:crosses val="autoZero"/>
        <c:auto val="1"/>
        <c:lblAlgn val="ctr"/>
        <c:lblOffset val="100"/>
        <c:noMultiLvlLbl val="0"/>
      </c:catAx>
      <c:valAx>
        <c:axId val="34310976"/>
        <c:scaling>
          <c:orientation val="minMax"/>
          <c:max val="100"/>
          <c:min val="0"/>
        </c:scaling>
        <c:delete val="0"/>
        <c:axPos val="b"/>
        <c:numFmt formatCode="_(* #,##0.0_);_(* \(#,##0.0\);_(* &quot;-&quot;_);_(@_)" sourceLinked="1"/>
        <c:majorTickMark val="out"/>
        <c:minorTickMark val="none"/>
        <c:tickLblPos val="nextTo"/>
        <c:crossAx val="1317944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2860026728971249"/>
          <c:y val="5.0467608084295436E-2"/>
          <c:w val="0.71340457176342253"/>
          <c:h val="0.84501497066510656"/>
        </c:manualLayout>
      </c:layout>
      <c:barChart>
        <c:barDir val="bar"/>
        <c:grouping val="clustered"/>
        <c:varyColors val="0"/>
        <c:dLbls>
          <c:showLegendKey val="0"/>
          <c:showVal val="0"/>
          <c:showCatName val="0"/>
          <c:showSerName val="0"/>
          <c:showPercent val="0"/>
          <c:showBubbleSize val="0"/>
        </c:dLbls>
        <c:gapWidth val="49"/>
        <c:overlap val="-40"/>
        <c:axId val="132728320"/>
        <c:axId val="34315008"/>
      </c:barChart>
      <c:catAx>
        <c:axId val="132728320"/>
        <c:scaling>
          <c:orientation val="minMax"/>
        </c:scaling>
        <c:delete val="0"/>
        <c:axPos val="l"/>
        <c:numFmt formatCode="General" sourceLinked="1"/>
        <c:majorTickMark val="out"/>
        <c:minorTickMark val="none"/>
        <c:tickLblPos val="nextTo"/>
        <c:crossAx val="34315008"/>
        <c:crosses val="autoZero"/>
        <c:auto val="1"/>
        <c:lblAlgn val="ctr"/>
        <c:lblOffset val="100"/>
        <c:noMultiLvlLbl val="0"/>
      </c:catAx>
      <c:valAx>
        <c:axId val="34315008"/>
        <c:scaling>
          <c:orientation val="minMax"/>
          <c:max val="100"/>
          <c:min val="0"/>
        </c:scaling>
        <c:delete val="0"/>
        <c:axPos val="b"/>
        <c:numFmt formatCode="_(* #,##0.0_);_(* \(#,##0.0\);_(* &quot;-&quot;_);_(@_)" sourceLinked="1"/>
        <c:majorTickMark val="out"/>
        <c:minorTickMark val="none"/>
        <c:tickLblPos val="nextTo"/>
        <c:crossAx val="1327283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2860026728971249"/>
          <c:y val="5.0467608084295436E-2"/>
          <c:w val="0.71340457176342253"/>
          <c:h val="0.84501497066510656"/>
        </c:manualLayout>
      </c:layout>
      <c:barChart>
        <c:barDir val="bar"/>
        <c:grouping val="clustered"/>
        <c:varyColors val="0"/>
        <c:dLbls>
          <c:showLegendKey val="0"/>
          <c:showVal val="0"/>
          <c:showCatName val="0"/>
          <c:showSerName val="0"/>
          <c:showPercent val="0"/>
          <c:showBubbleSize val="0"/>
        </c:dLbls>
        <c:gapWidth val="49"/>
        <c:overlap val="-40"/>
        <c:axId val="132216320"/>
        <c:axId val="33196288"/>
      </c:barChart>
      <c:catAx>
        <c:axId val="132216320"/>
        <c:scaling>
          <c:orientation val="minMax"/>
        </c:scaling>
        <c:delete val="0"/>
        <c:axPos val="l"/>
        <c:numFmt formatCode="General" sourceLinked="1"/>
        <c:majorTickMark val="out"/>
        <c:minorTickMark val="none"/>
        <c:tickLblPos val="nextTo"/>
        <c:crossAx val="33196288"/>
        <c:crosses val="autoZero"/>
        <c:auto val="1"/>
        <c:lblAlgn val="ctr"/>
        <c:lblOffset val="100"/>
        <c:noMultiLvlLbl val="0"/>
      </c:catAx>
      <c:valAx>
        <c:axId val="33196288"/>
        <c:scaling>
          <c:orientation val="minMax"/>
          <c:max val="100"/>
          <c:min val="0"/>
        </c:scaling>
        <c:delete val="0"/>
        <c:axPos val="b"/>
        <c:numFmt formatCode="_(* #,##0.0_);_(* \(#,##0.0\);_(* &quot;-&quot;_);_(@_)" sourceLinked="1"/>
        <c:majorTickMark val="out"/>
        <c:minorTickMark val="none"/>
        <c:tickLblPos val="nextTo"/>
        <c:crossAx val="13221632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BAE23-35A3-4BA9-8681-A0E10399D2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Y"/>
        </a:p>
      </dgm:t>
    </dgm:pt>
    <dgm:pt modelId="{CFF211DA-E849-495B-9094-3E47783B8435}">
      <dgm:prSet/>
      <dgm:spPr/>
      <dgm:t>
        <a:bodyPr/>
        <a:lstStyle/>
        <a:p>
          <a:pPr rtl="0"/>
          <a:r>
            <a:rPr lang="es-PY" i="1" dirty="0" smtClean="0"/>
            <a:t>1. Antecedentes</a:t>
          </a:r>
          <a:endParaRPr lang="es-PY" dirty="0"/>
        </a:p>
      </dgm:t>
    </dgm:pt>
    <dgm:pt modelId="{B81B85C4-0842-4D46-B6D0-92B33888B8AF}" type="parTrans" cxnId="{EC06ED44-866B-495A-84DB-B10D79E04423}">
      <dgm:prSet/>
      <dgm:spPr/>
      <dgm:t>
        <a:bodyPr/>
        <a:lstStyle/>
        <a:p>
          <a:endParaRPr lang="es-PY"/>
        </a:p>
      </dgm:t>
    </dgm:pt>
    <dgm:pt modelId="{932C8DF6-A07E-4C95-BA3B-4FEABA0013D1}" type="sibTrans" cxnId="{EC06ED44-866B-495A-84DB-B10D79E04423}">
      <dgm:prSet/>
      <dgm:spPr/>
      <dgm:t>
        <a:bodyPr/>
        <a:lstStyle/>
        <a:p>
          <a:endParaRPr lang="es-PY"/>
        </a:p>
      </dgm:t>
    </dgm:pt>
    <dgm:pt modelId="{3367C0CF-8487-473A-881B-E050ECF50D78}">
      <dgm:prSet/>
      <dgm:spPr/>
      <dgm:t>
        <a:bodyPr/>
        <a:lstStyle/>
        <a:p>
          <a:pPr rtl="0"/>
          <a:r>
            <a:rPr lang="es-PY" i="1" dirty="0" smtClean="0"/>
            <a:t>2. Definiciones </a:t>
          </a:r>
          <a:endParaRPr lang="es-PY" dirty="0"/>
        </a:p>
      </dgm:t>
    </dgm:pt>
    <dgm:pt modelId="{50B06358-FFCA-44C3-A92E-635D90903F1A}" type="parTrans" cxnId="{B2995A4A-1FCD-4290-8807-CEB03834D389}">
      <dgm:prSet/>
      <dgm:spPr/>
      <dgm:t>
        <a:bodyPr/>
        <a:lstStyle/>
        <a:p>
          <a:endParaRPr lang="es-PY"/>
        </a:p>
      </dgm:t>
    </dgm:pt>
    <dgm:pt modelId="{26DA70BA-BC29-4422-8FBC-9951137409AC}" type="sibTrans" cxnId="{B2995A4A-1FCD-4290-8807-CEB03834D389}">
      <dgm:prSet/>
      <dgm:spPr/>
      <dgm:t>
        <a:bodyPr/>
        <a:lstStyle/>
        <a:p>
          <a:endParaRPr lang="es-PY"/>
        </a:p>
      </dgm:t>
    </dgm:pt>
    <dgm:pt modelId="{78BCC8CE-905E-40F3-BDDB-E41D83ABA4B7}">
      <dgm:prSet/>
      <dgm:spPr/>
      <dgm:t>
        <a:bodyPr/>
        <a:lstStyle/>
        <a:p>
          <a:pPr rtl="0"/>
          <a:r>
            <a:rPr lang="es-PY" i="1" dirty="0" smtClean="0"/>
            <a:t>3. Indicador</a:t>
          </a:r>
          <a:endParaRPr lang="es-PY" dirty="0"/>
        </a:p>
      </dgm:t>
    </dgm:pt>
    <dgm:pt modelId="{209CF02F-2A18-4E52-9B9F-5EEAF0685FDC}" type="parTrans" cxnId="{EDCF41CC-7319-4E56-93B9-BA76C6F9623D}">
      <dgm:prSet/>
      <dgm:spPr/>
      <dgm:t>
        <a:bodyPr/>
        <a:lstStyle/>
        <a:p>
          <a:endParaRPr lang="es-PY"/>
        </a:p>
      </dgm:t>
    </dgm:pt>
    <dgm:pt modelId="{5767F5E0-D5CD-4114-9014-F30A30F958F3}" type="sibTrans" cxnId="{EDCF41CC-7319-4E56-93B9-BA76C6F9623D}">
      <dgm:prSet/>
      <dgm:spPr/>
      <dgm:t>
        <a:bodyPr/>
        <a:lstStyle/>
        <a:p>
          <a:endParaRPr lang="es-PY"/>
        </a:p>
      </dgm:t>
    </dgm:pt>
    <dgm:pt modelId="{1B773E99-AA68-4E43-BBBF-1A31180ED319}">
      <dgm:prSet/>
      <dgm:spPr/>
      <dgm:t>
        <a:bodyPr/>
        <a:lstStyle/>
        <a:p>
          <a:pPr rtl="0"/>
          <a:r>
            <a:rPr lang="es-PY" i="1" dirty="0" smtClean="0"/>
            <a:t>4. Principales Resultados </a:t>
          </a:r>
          <a:endParaRPr lang="es-PY" dirty="0"/>
        </a:p>
      </dgm:t>
    </dgm:pt>
    <dgm:pt modelId="{BD457FC5-47A9-4845-BBAE-CE6F1882313C}" type="parTrans" cxnId="{1950E5C7-55B9-43D2-9910-EFFED2599165}">
      <dgm:prSet/>
      <dgm:spPr/>
      <dgm:t>
        <a:bodyPr/>
        <a:lstStyle/>
        <a:p>
          <a:endParaRPr lang="es-PY"/>
        </a:p>
      </dgm:t>
    </dgm:pt>
    <dgm:pt modelId="{A55BC482-1087-4C00-BD88-429A6978DD1E}" type="sibTrans" cxnId="{1950E5C7-55B9-43D2-9910-EFFED2599165}">
      <dgm:prSet/>
      <dgm:spPr/>
      <dgm:t>
        <a:bodyPr/>
        <a:lstStyle/>
        <a:p>
          <a:endParaRPr lang="es-PY"/>
        </a:p>
      </dgm:t>
    </dgm:pt>
    <dgm:pt modelId="{8E7930F1-B83C-4463-BAF4-DB8D040F7452}" type="pres">
      <dgm:prSet presAssocID="{4CEBAE23-35A3-4BA9-8681-A0E10399D289}" presName="linear" presStyleCnt="0">
        <dgm:presLayoutVars>
          <dgm:animLvl val="lvl"/>
          <dgm:resizeHandles val="exact"/>
        </dgm:presLayoutVars>
      </dgm:prSet>
      <dgm:spPr/>
      <dgm:t>
        <a:bodyPr/>
        <a:lstStyle/>
        <a:p>
          <a:endParaRPr lang="es-PY"/>
        </a:p>
      </dgm:t>
    </dgm:pt>
    <dgm:pt modelId="{E776A58D-3FDD-4346-9F7F-205108A728DA}" type="pres">
      <dgm:prSet presAssocID="{CFF211DA-E849-495B-9094-3E47783B8435}" presName="parentText" presStyleLbl="node1" presStyleIdx="0" presStyleCnt="4">
        <dgm:presLayoutVars>
          <dgm:chMax val="0"/>
          <dgm:bulletEnabled val="1"/>
        </dgm:presLayoutVars>
      </dgm:prSet>
      <dgm:spPr/>
      <dgm:t>
        <a:bodyPr/>
        <a:lstStyle/>
        <a:p>
          <a:endParaRPr lang="es-PY"/>
        </a:p>
      </dgm:t>
    </dgm:pt>
    <dgm:pt modelId="{699568FB-C0C7-4E5C-82DE-F2D007E5474C}" type="pres">
      <dgm:prSet presAssocID="{932C8DF6-A07E-4C95-BA3B-4FEABA0013D1}" presName="spacer" presStyleCnt="0"/>
      <dgm:spPr/>
    </dgm:pt>
    <dgm:pt modelId="{7655CFE2-62AD-47E4-A616-0FA9E1DABD99}" type="pres">
      <dgm:prSet presAssocID="{3367C0CF-8487-473A-881B-E050ECF50D78}" presName="parentText" presStyleLbl="node1" presStyleIdx="1" presStyleCnt="4">
        <dgm:presLayoutVars>
          <dgm:chMax val="0"/>
          <dgm:bulletEnabled val="1"/>
        </dgm:presLayoutVars>
      </dgm:prSet>
      <dgm:spPr/>
      <dgm:t>
        <a:bodyPr/>
        <a:lstStyle/>
        <a:p>
          <a:endParaRPr lang="es-PY"/>
        </a:p>
      </dgm:t>
    </dgm:pt>
    <dgm:pt modelId="{7BCD7E68-C840-4CC2-B64E-F2AAFFC82A94}" type="pres">
      <dgm:prSet presAssocID="{26DA70BA-BC29-4422-8FBC-9951137409AC}" presName="spacer" presStyleCnt="0"/>
      <dgm:spPr/>
    </dgm:pt>
    <dgm:pt modelId="{7C397FD9-8DF7-45A4-8A5F-C8453BD167D5}" type="pres">
      <dgm:prSet presAssocID="{78BCC8CE-905E-40F3-BDDB-E41D83ABA4B7}" presName="parentText" presStyleLbl="node1" presStyleIdx="2" presStyleCnt="4">
        <dgm:presLayoutVars>
          <dgm:chMax val="0"/>
          <dgm:bulletEnabled val="1"/>
        </dgm:presLayoutVars>
      </dgm:prSet>
      <dgm:spPr/>
      <dgm:t>
        <a:bodyPr/>
        <a:lstStyle/>
        <a:p>
          <a:endParaRPr lang="es-PY"/>
        </a:p>
      </dgm:t>
    </dgm:pt>
    <dgm:pt modelId="{7494938F-CE57-4003-981D-0D0E02C6AEEE}" type="pres">
      <dgm:prSet presAssocID="{5767F5E0-D5CD-4114-9014-F30A30F958F3}" presName="spacer" presStyleCnt="0"/>
      <dgm:spPr/>
    </dgm:pt>
    <dgm:pt modelId="{6698FEF4-585D-4B16-AD04-18F54E216256}" type="pres">
      <dgm:prSet presAssocID="{1B773E99-AA68-4E43-BBBF-1A31180ED319}" presName="parentText" presStyleLbl="node1" presStyleIdx="3" presStyleCnt="4">
        <dgm:presLayoutVars>
          <dgm:chMax val="0"/>
          <dgm:bulletEnabled val="1"/>
        </dgm:presLayoutVars>
      </dgm:prSet>
      <dgm:spPr/>
      <dgm:t>
        <a:bodyPr/>
        <a:lstStyle/>
        <a:p>
          <a:endParaRPr lang="es-PY"/>
        </a:p>
      </dgm:t>
    </dgm:pt>
  </dgm:ptLst>
  <dgm:cxnLst>
    <dgm:cxn modelId="{17E2495A-C007-4F58-85A6-CFAAF3F720D9}" type="presOf" srcId="{4CEBAE23-35A3-4BA9-8681-A0E10399D289}" destId="{8E7930F1-B83C-4463-BAF4-DB8D040F7452}" srcOrd="0" destOrd="0" presId="urn:microsoft.com/office/officeart/2005/8/layout/vList2"/>
    <dgm:cxn modelId="{A404456B-1A06-43FF-9D7A-311B28B0FEDA}" type="presOf" srcId="{3367C0CF-8487-473A-881B-E050ECF50D78}" destId="{7655CFE2-62AD-47E4-A616-0FA9E1DABD99}" srcOrd="0" destOrd="0" presId="urn:microsoft.com/office/officeart/2005/8/layout/vList2"/>
    <dgm:cxn modelId="{EC06ED44-866B-495A-84DB-B10D79E04423}" srcId="{4CEBAE23-35A3-4BA9-8681-A0E10399D289}" destId="{CFF211DA-E849-495B-9094-3E47783B8435}" srcOrd="0" destOrd="0" parTransId="{B81B85C4-0842-4D46-B6D0-92B33888B8AF}" sibTransId="{932C8DF6-A07E-4C95-BA3B-4FEABA0013D1}"/>
    <dgm:cxn modelId="{57FD9163-4176-495B-82C3-EDEC0358FFDE}" type="presOf" srcId="{78BCC8CE-905E-40F3-BDDB-E41D83ABA4B7}" destId="{7C397FD9-8DF7-45A4-8A5F-C8453BD167D5}" srcOrd="0" destOrd="0" presId="urn:microsoft.com/office/officeart/2005/8/layout/vList2"/>
    <dgm:cxn modelId="{11B26120-DD23-4323-A4CE-18C6A6BFE12E}" type="presOf" srcId="{1B773E99-AA68-4E43-BBBF-1A31180ED319}" destId="{6698FEF4-585D-4B16-AD04-18F54E216256}" srcOrd="0" destOrd="0" presId="urn:microsoft.com/office/officeart/2005/8/layout/vList2"/>
    <dgm:cxn modelId="{1950E5C7-55B9-43D2-9910-EFFED2599165}" srcId="{4CEBAE23-35A3-4BA9-8681-A0E10399D289}" destId="{1B773E99-AA68-4E43-BBBF-1A31180ED319}" srcOrd="3" destOrd="0" parTransId="{BD457FC5-47A9-4845-BBAE-CE6F1882313C}" sibTransId="{A55BC482-1087-4C00-BD88-429A6978DD1E}"/>
    <dgm:cxn modelId="{D98B3A96-39DB-458E-B6C3-97DAFC9F0380}" type="presOf" srcId="{CFF211DA-E849-495B-9094-3E47783B8435}" destId="{E776A58D-3FDD-4346-9F7F-205108A728DA}" srcOrd="0" destOrd="0" presId="urn:microsoft.com/office/officeart/2005/8/layout/vList2"/>
    <dgm:cxn modelId="{B2995A4A-1FCD-4290-8807-CEB03834D389}" srcId="{4CEBAE23-35A3-4BA9-8681-A0E10399D289}" destId="{3367C0CF-8487-473A-881B-E050ECF50D78}" srcOrd="1" destOrd="0" parTransId="{50B06358-FFCA-44C3-A92E-635D90903F1A}" sibTransId="{26DA70BA-BC29-4422-8FBC-9951137409AC}"/>
    <dgm:cxn modelId="{EDCF41CC-7319-4E56-93B9-BA76C6F9623D}" srcId="{4CEBAE23-35A3-4BA9-8681-A0E10399D289}" destId="{78BCC8CE-905E-40F3-BDDB-E41D83ABA4B7}" srcOrd="2" destOrd="0" parTransId="{209CF02F-2A18-4E52-9B9F-5EEAF0685FDC}" sibTransId="{5767F5E0-D5CD-4114-9014-F30A30F958F3}"/>
    <dgm:cxn modelId="{8DA7CA10-5EC2-4350-B940-1D70A559CBF4}" type="presParOf" srcId="{8E7930F1-B83C-4463-BAF4-DB8D040F7452}" destId="{E776A58D-3FDD-4346-9F7F-205108A728DA}" srcOrd="0" destOrd="0" presId="urn:microsoft.com/office/officeart/2005/8/layout/vList2"/>
    <dgm:cxn modelId="{A3FAA03A-1632-4E6E-8CBB-0207D8A70089}" type="presParOf" srcId="{8E7930F1-B83C-4463-BAF4-DB8D040F7452}" destId="{699568FB-C0C7-4E5C-82DE-F2D007E5474C}" srcOrd="1" destOrd="0" presId="urn:microsoft.com/office/officeart/2005/8/layout/vList2"/>
    <dgm:cxn modelId="{3210BC5C-6C37-4D52-B245-2CC96A0711EC}" type="presParOf" srcId="{8E7930F1-B83C-4463-BAF4-DB8D040F7452}" destId="{7655CFE2-62AD-47E4-A616-0FA9E1DABD99}" srcOrd="2" destOrd="0" presId="urn:microsoft.com/office/officeart/2005/8/layout/vList2"/>
    <dgm:cxn modelId="{7C7B0938-6349-4B38-9866-1A0C10D6408D}" type="presParOf" srcId="{8E7930F1-B83C-4463-BAF4-DB8D040F7452}" destId="{7BCD7E68-C840-4CC2-B64E-F2AAFFC82A94}" srcOrd="3" destOrd="0" presId="urn:microsoft.com/office/officeart/2005/8/layout/vList2"/>
    <dgm:cxn modelId="{0AFCC68F-7587-4064-B44A-2F577C853F58}" type="presParOf" srcId="{8E7930F1-B83C-4463-BAF4-DB8D040F7452}" destId="{7C397FD9-8DF7-45A4-8A5F-C8453BD167D5}" srcOrd="4" destOrd="0" presId="urn:microsoft.com/office/officeart/2005/8/layout/vList2"/>
    <dgm:cxn modelId="{13470EC3-B53A-4E74-864E-4B62395BDE61}" type="presParOf" srcId="{8E7930F1-B83C-4463-BAF4-DB8D040F7452}" destId="{7494938F-CE57-4003-981D-0D0E02C6AEEE}" srcOrd="5" destOrd="0" presId="urn:microsoft.com/office/officeart/2005/8/layout/vList2"/>
    <dgm:cxn modelId="{BDADDBEC-E8E1-41F5-9BDF-20BCF5CC42D3}" type="presParOf" srcId="{8E7930F1-B83C-4463-BAF4-DB8D040F7452}" destId="{6698FEF4-585D-4B16-AD04-18F54E2162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6A58D-3FDD-4346-9F7F-205108A728DA}">
      <dsp:nvSpPr>
        <dsp:cNvPr id="0" name=""/>
        <dsp:cNvSpPr/>
      </dsp:nvSpPr>
      <dsp:spPr>
        <a:xfrm>
          <a:off x="0" y="12043"/>
          <a:ext cx="597666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PY" sz="2800" i="1" kern="1200" dirty="0" smtClean="0"/>
            <a:t>1. Antecedentes</a:t>
          </a:r>
          <a:endParaRPr lang="es-PY" sz="2800" kern="1200" dirty="0"/>
        </a:p>
      </dsp:txBody>
      <dsp:txXfrm>
        <a:off x="32784" y="44827"/>
        <a:ext cx="5911096" cy="606012"/>
      </dsp:txXfrm>
    </dsp:sp>
    <dsp:sp modelId="{7655CFE2-62AD-47E4-A616-0FA9E1DABD99}">
      <dsp:nvSpPr>
        <dsp:cNvPr id="0" name=""/>
        <dsp:cNvSpPr/>
      </dsp:nvSpPr>
      <dsp:spPr>
        <a:xfrm>
          <a:off x="0" y="764264"/>
          <a:ext cx="597666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PY" sz="2800" i="1" kern="1200" dirty="0" smtClean="0"/>
            <a:t>2. Definiciones </a:t>
          </a:r>
          <a:endParaRPr lang="es-PY" sz="2800" kern="1200" dirty="0"/>
        </a:p>
      </dsp:txBody>
      <dsp:txXfrm>
        <a:off x="32784" y="797048"/>
        <a:ext cx="5911096" cy="606012"/>
      </dsp:txXfrm>
    </dsp:sp>
    <dsp:sp modelId="{7C397FD9-8DF7-45A4-8A5F-C8453BD167D5}">
      <dsp:nvSpPr>
        <dsp:cNvPr id="0" name=""/>
        <dsp:cNvSpPr/>
      </dsp:nvSpPr>
      <dsp:spPr>
        <a:xfrm>
          <a:off x="0" y="1516484"/>
          <a:ext cx="597666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PY" sz="2800" i="1" kern="1200" dirty="0" smtClean="0"/>
            <a:t>3. Indicador</a:t>
          </a:r>
          <a:endParaRPr lang="es-PY" sz="2800" kern="1200" dirty="0"/>
        </a:p>
      </dsp:txBody>
      <dsp:txXfrm>
        <a:off x="32784" y="1549268"/>
        <a:ext cx="5911096" cy="606012"/>
      </dsp:txXfrm>
    </dsp:sp>
    <dsp:sp modelId="{6698FEF4-585D-4B16-AD04-18F54E216256}">
      <dsp:nvSpPr>
        <dsp:cNvPr id="0" name=""/>
        <dsp:cNvSpPr/>
      </dsp:nvSpPr>
      <dsp:spPr>
        <a:xfrm>
          <a:off x="0" y="2268704"/>
          <a:ext cx="5976664"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PY" sz="2800" i="1" kern="1200" dirty="0" smtClean="0"/>
            <a:t>4. Principales Resultados </a:t>
          </a:r>
          <a:endParaRPr lang="es-PY" sz="2800" kern="1200" dirty="0"/>
        </a:p>
      </dsp:txBody>
      <dsp:txXfrm>
        <a:off x="32784" y="2301488"/>
        <a:ext cx="5911096"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7AE6C967-ACB4-4802-93B7-D19A4CC7EF6C}" type="datetimeFigureOut">
              <a:rPr lang="es-ES" smtClean="0"/>
              <a:pPr/>
              <a:t>13/11/2019</a:t>
            </a:fld>
            <a:endParaRPr lang="es-ES" dirty="0"/>
          </a:p>
        </p:txBody>
      </p:sp>
      <p:sp>
        <p:nvSpPr>
          <p:cNvPr id="4" name="3 Marcador de pie de página"/>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C3310F1A-F69E-4BBD-A421-17EF2B2D4D0B}" type="slidenum">
              <a:rPr lang="es-ES" smtClean="0"/>
              <a:pPr/>
              <a:t>‹Nº›</a:t>
            </a:fld>
            <a:endParaRPr lang="es-ES" dirty="0"/>
          </a:p>
        </p:txBody>
      </p:sp>
    </p:spTree>
    <p:extLst>
      <p:ext uri="{BB962C8B-B14F-4D97-AF65-F5344CB8AC3E}">
        <p14:creationId xmlns:p14="http://schemas.microsoft.com/office/powerpoint/2010/main" val="2105274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3407"/>
          </a:xfrm>
          <a:prstGeom prst="rect">
            <a:avLst/>
          </a:prstGeom>
        </p:spPr>
        <p:txBody>
          <a:bodyPr vert="horz" lIns="91440" tIns="45720" rIns="91440" bIns="45720" rtlCol="0"/>
          <a:lstStyle>
            <a:lvl1pPr algn="l">
              <a:defRPr sz="1200"/>
            </a:lvl1pPr>
          </a:lstStyle>
          <a:p>
            <a:endParaRPr lang="es-PY" dirty="0"/>
          </a:p>
        </p:txBody>
      </p:sp>
      <p:sp>
        <p:nvSpPr>
          <p:cNvPr id="3" name="Marcador de fecha 2"/>
          <p:cNvSpPr>
            <a:spLocks noGrp="1"/>
          </p:cNvSpPr>
          <p:nvPr>
            <p:ph type="dt" idx="1"/>
          </p:nvPr>
        </p:nvSpPr>
        <p:spPr>
          <a:xfrm>
            <a:off x="3970938" y="1"/>
            <a:ext cx="3037840" cy="463407"/>
          </a:xfrm>
          <a:prstGeom prst="rect">
            <a:avLst/>
          </a:prstGeom>
        </p:spPr>
        <p:txBody>
          <a:bodyPr vert="horz" lIns="91440" tIns="45720" rIns="91440" bIns="45720" rtlCol="0"/>
          <a:lstStyle>
            <a:lvl1pPr algn="r">
              <a:defRPr sz="1200"/>
            </a:lvl1pPr>
          </a:lstStyle>
          <a:p>
            <a:fld id="{6245F664-B4CF-42C2-BFC5-AA2F94C80CA2}" type="datetimeFigureOut">
              <a:rPr lang="es-PY" smtClean="0"/>
              <a:pPr/>
              <a:t>13/11/2019</a:t>
            </a:fld>
            <a:endParaRPr lang="es-PY" dirty="0"/>
          </a:p>
        </p:txBody>
      </p:sp>
      <p:sp>
        <p:nvSpPr>
          <p:cNvPr id="4" name="Marcador de imagen de diapositiva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s-PY" dirty="0"/>
          </a:p>
        </p:txBody>
      </p:sp>
      <p:sp>
        <p:nvSpPr>
          <p:cNvPr id="5" name="Marcador de notas 4"/>
          <p:cNvSpPr>
            <a:spLocks noGrp="1"/>
          </p:cNvSpPr>
          <p:nvPr>
            <p:ph type="body" sz="quarter" idx="3"/>
          </p:nvPr>
        </p:nvSpPr>
        <p:spPr>
          <a:xfrm>
            <a:off x="701041" y="4444861"/>
            <a:ext cx="5608320" cy="363670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Marcador de pie de página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s-PY" dirty="0"/>
          </a:p>
        </p:txBody>
      </p:sp>
      <p:sp>
        <p:nvSpPr>
          <p:cNvPr id="7" name="Marcador de número de diapositiva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9295CB37-8E3E-4EF0-9405-B2AAE02B5EF4}" type="slidenum">
              <a:rPr lang="es-PY" smtClean="0"/>
              <a:pPr/>
              <a:t>‹Nº›</a:t>
            </a:fld>
            <a:endParaRPr lang="es-PY" dirty="0"/>
          </a:p>
        </p:txBody>
      </p:sp>
    </p:spTree>
    <p:extLst>
      <p:ext uri="{BB962C8B-B14F-4D97-AF65-F5344CB8AC3E}">
        <p14:creationId xmlns:p14="http://schemas.microsoft.com/office/powerpoint/2010/main" val="380382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cxnSp>
        <p:nvCxnSpPr>
          <p:cNvPr id="12" name="11 Conector recto"/>
          <p:cNvCxnSpPr/>
          <p:nvPr userDrawn="1"/>
        </p:nvCxnSpPr>
        <p:spPr>
          <a:xfrm>
            <a:off x="0" y="6813376"/>
            <a:ext cx="9144000" cy="0"/>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13" name="12 Conector recto"/>
          <p:cNvCxnSpPr/>
          <p:nvPr userDrawn="1"/>
        </p:nvCxnSpPr>
        <p:spPr>
          <a:xfrm>
            <a:off x="0" y="6741368"/>
            <a:ext cx="9144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7" name="16 Conector recto"/>
          <p:cNvCxnSpPr/>
          <p:nvPr userDrawn="1"/>
        </p:nvCxnSpPr>
        <p:spPr>
          <a:xfrm>
            <a:off x="0" y="6669360"/>
            <a:ext cx="9144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9" name="8 Rectángulo"/>
          <p:cNvSpPr/>
          <p:nvPr userDrawn="1"/>
        </p:nvSpPr>
        <p:spPr>
          <a:xfrm>
            <a:off x="0" y="0"/>
            <a:ext cx="9144000" cy="103884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Y"/>
          </a:p>
        </p:txBody>
      </p:sp>
    </p:spTree>
    <p:extLst>
      <p:ext uri="{BB962C8B-B14F-4D97-AF65-F5344CB8AC3E}">
        <p14:creationId xmlns:p14="http://schemas.microsoft.com/office/powerpoint/2010/main" val="13686082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341326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99330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78760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257354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405924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254478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32833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1603705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27543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299763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12822613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2128813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463830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48F36555-4C37-4621-9E7B-78EF39C93CF4}" type="datetimeFigureOut">
              <a:rPr lang="es-PY" smtClean="0"/>
              <a:t>13/11/2019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58988D74-170B-44BF-96A2-9512EF4AFD0D}" type="slidenum">
              <a:rPr lang="es-PY" smtClean="0"/>
              <a:t>‹Nº›</a:t>
            </a:fld>
            <a:endParaRPr lang="es-PY"/>
          </a:p>
        </p:txBody>
      </p:sp>
    </p:spTree>
    <p:extLst>
      <p:ext uri="{BB962C8B-B14F-4D97-AF65-F5344CB8AC3E}">
        <p14:creationId xmlns:p14="http://schemas.microsoft.com/office/powerpoint/2010/main" val="353004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168045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6" name="5 Marcador de pie de página"/>
          <p:cNvSpPr>
            <a:spLocks noGrp="1"/>
          </p:cNvSpPr>
          <p:nvPr>
            <p:ph type="ftr" sz="quarter" idx="11"/>
          </p:nvPr>
        </p:nvSpPr>
        <p:spPr/>
        <p:txBody>
          <a:bodyPr/>
          <a:lstStyle/>
          <a:p>
            <a:endParaRPr lang="es-PY" dirty="0"/>
          </a:p>
        </p:txBody>
      </p:sp>
      <p:sp>
        <p:nvSpPr>
          <p:cNvPr id="7" name="6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128091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8" name="7 Marcador de pie de página"/>
          <p:cNvSpPr>
            <a:spLocks noGrp="1"/>
          </p:cNvSpPr>
          <p:nvPr>
            <p:ph type="ftr" sz="quarter" idx="11"/>
          </p:nvPr>
        </p:nvSpPr>
        <p:spPr/>
        <p:txBody>
          <a:bodyPr/>
          <a:lstStyle/>
          <a:p>
            <a:endParaRPr lang="es-PY" dirty="0"/>
          </a:p>
        </p:txBody>
      </p:sp>
      <p:sp>
        <p:nvSpPr>
          <p:cNvPr id="9" name="8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9948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4" name="3 Marcador de pie de página"/>
          <p:cNvSpPr>
            <a:spLocks noGrp="1"/>
          </p:cNvSpPr>
          <p:nvPr>
            <p:ph type="ftr" sz="quarter" idx="11"/>
          </p:nvPr>
        </p:nvSpPr>
        <p:spPr/>
        <p:txBody>
          <a:bodyPr/>
          <a:lstStyle/>
          <a:p>
            <a:endParaRPr lang="es-PY" dirty="0"/>
          </a:p>
        </p:txBody>
      </p:sp>
      <p:sp>
        <p:nvSpPr>
          <p:cNvPr id="5" name="4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133165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3" name="2 Marcador de pie de página"/>
          <p:cNvSpPr>
            <a:spLocks noGrp="1"/>
          </p:cNvSpPr>
          <p:nvPr>
            <p:ph type="ftr" sz="quarter" idx="11"/>
          </p:nvPr>
        </p:nvSpPr>
        <p:spPr/>
        <p:txBody>
          <a:bodyPr/>
          <a:lstStyle/>
          <a:p>
            <a:endParaRPr lang="es-PY" dirty="0"/>
          </a:p>
        </p:txBody>
      </p:sp>
      <p:sp>
        <p:nvSpPr>
          <p:cNvPr id="4" name="3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358071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6" name="5 Marcador de pie de página"/>
          <p:cNvSpPr>
            <a:spLocks noGrp="1"/>
          </p:cNvSpPr>
          <p:nvPr>
            <p:ph type="ftr" sz="quarter" idx="11"/>
          </p:nvPr>
        </p:nvSpPr>
        <p:spPr/>
        <p:txBody>
          <a:bodyPr/>
          <a:lstStyle/>
          <a:p>
            <a:endParaRPr lang="es-PY" dirty="0"/>
          </a:p>
        </p:txBody>
      </p:sp>
      <p:sp>
        <p:nvSpPr>
          <p:cNvPr id="7" name="6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414788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F01147-7C05-40EC-AE2C-1B910D74E049}" type="datetimeFigureOut">
              <a:rPr lang="es-PY" smtClean="0"/>
              <a:pPr/>
              <a:t>13/11/2019</a:t>
            </a:fld>
            <a:endParaRPr lang="es-PY" dirty="0"/>
          </a:p>
        </p:txBody>
      </p:sp>
      <p:sp>
        <p:nvSpPr>
          <p:cNvPr id="6" name="5 Marcador de pie de página"/>
          <p:cNvSpPr>
            <a:spLocks noGrp="1"/>
          </p:cNvSpPr>
          <p:nvPr>
            <p:ph type="ftr" sz="quarter" idx="11"/>
          </p:nvPr>
        </p:nvSpPr>
        <p:spPr/>
        <p:txBody>
          <a:bodyPr/>
          <a:lstStyle/>
          <a:p>
            <a:endParaRPr lang="es-PY" dirty="0"/>
          </a:p>
        </p:txBody>
      </p:sp>
      <p:sp>
        <p:nvSpPr>
          <p:cNvPr id="7" name="6 Marcador de número de diapositiva"/>
          <p:cNvSpPr>
            <a:spLocks noGrp="1"/>
          </p:cNvSpPr>
          <p:nvPr>
            <p:ph type="sldNum" sz="quarter" idx="12"/>
          </p:nvPr>
        </p:nvSpPr>
        <p:spPr/>
        <p:txBody>
          <a:body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223154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01147-7C05-40EC-AE2C-1B910D74E049}" type="datetimeFigureOut">
              <a:rPr lang="es-PY" smtClean="0"/>
              <a:pPr/>
              <a:t>13/11/2019</a:t>
            </a:fld>
            <a:endParaRPr lang="es-PY"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0F2C5-D2F4-413D-A1E0-19AFDC685C34}" type="slidenum">
              <a:rPr lang="es-PY" smtClean="0"/>
              <a:pPr/>
              <a:t>‹Nº›</a:t>
            </a:fld>
            <a:endParaRPr lang="es-PY" dirty="0"/>
          </a:p>
        </p:txBody>
      </p:sp>
    </p:spTree>
    <p:extLst>
      <p:ext uri="{BB962C8B-B14F-4D97-AF65-F5344CB8AC3E}">
        <p14:creationId xmlns:p14="http://schemas.microsoft.com/office/powerpoint/2010/main" val="237839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s-PY"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Y"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36555-4C37-4621-9E7B-78EF39C93CF4}" type="datetimeFigureOut">
              <a:rPr lang="es-PY" smtClean="0"/>
              <a:t>13/11/2019</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88D74-170B-44BF-96A2-9512EF4AFD0D}" type="slidenum">
              <a:rPr lang="es-PY" smtClean="0"/>
              <a:t>‹Nº›</a:t>
            </a:fld>
            <a:endParaRPr lang="es-PY"/>
          </a:p>
        </p:txBody>
      </p:sp>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9552" y="404664"/>
            <a:ext cx="2592000" cy="659868"/>
          </a:xfrm>
          <a:prstGeom prst="rect">
            <a:avLst/>
          </a:prstGeom>
        </p:spPr>
      </p:pic>
      <p:pic>
        <p:nvPicPr>
          <p:cNvPr id="8" name="7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07516" y="549436"/>
            <a:ext cx="3108700" cy="503300"/>
          </a:xfrm>
          <a:prstGeom prst="rect">
            <a:avLst/>
          </a:prstGeom>
        </p:spPr>
      </p:pic>
      <p:pic>
        <p:nvPicPr>
          <p:cNvPr id="9" name="8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1933" y="404664"/>
            <a:ext cx="2152515" cy="864096"/>
          </a:xfrm>
          <a:prstGeom prst="rect">
            <a:avLst/>
          </a:prstGeom>
        </p:spPr>
      </p:pic>
    </p:spTree>
    <p:extLst>
      <p:ext uri="{BB962C8B-B14F-4D97-AF65-F5344CB8AC3E}">
        <p14:creationId xmlns:p14="http://schemas.microsoft.com/office/powerpoint/2010/main" val="1671819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0" y="6741368"/>
            <a:ext cx="9133550" cy="0"/>
          </a:xfrm>
          <a:prstGeom prst="line">
            <a:avLst/>
          </a:prstGeom>
          <a:ln w="57150">
            <a:solidFill>
              <a:srgbClr val="C30075"/>
            </a:solidFill>
          </a:ln>
        </p:spPr>
        <p:style>
          <a:lnRef idx="1">
            <a:schemeClr val="accent2"/>
          </a:lnRef>
          <a:fillRef idx="0">
            <a:schemeClr val="accent2"/>
          </a:fillRef>
          <a:effectRef idx="0">
            <a:schemeClr val="accent2"/>
          </a:effectRef>
          <a:fontRef idx="minor">
            <a:schemeClr val="tx1"/>
          </a:fontRef>
        </p:style>
      </p:cxnSp>
      <p:pic>
        <p:nvPicPr>
          <p:cNvPr id="1026" name="Picture 2" descr="D:\LETICIA ESCOBAR\INFORMALIDAD\5. 2013-2018\TAPAS horizon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144000" cy="647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33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2 Rectángulo"/>
          <p:cNvSpPr/>
          <p:nvPr/>
        </p:nvSpPr>
        <p:spPr>
          <a:xfrm>
            <a:off x="1616159" y="5499809"/>
            <a:ext cx="5810454" cy="1169551"/>
          </a:xfrm>
          <a:prstGeom prst="rect">
            <a:avLst/>
          </a:prstGeom>
        </p:spPr>
        <p:txBody>
          <a:bodyPr wrap="square">
            <a:spAutoFit/>
          </a:bodyPr>
          <a:lstStyle/>
          <a:p>
            <a:pPr lvl="0" algn="ctr"/>
            <a:r>
              <a:rPr lang="es-PY" sz="1600" i="1" dirty="0"/>
              <a:t>La </a:t>
            </a:r>
            <a:r>
              <a:rPr lang="es-PY" b="1" i="1" dirty="0"/>
              <a:t>población ocupada </a:t>
            </a:r>
            <a:r>
              <a:rPr lang="es-PY" sz="1600" i="1" dirty="0"/>
              <a:t>que vive en áreas rurales </a:t>
            </a:r>
            <a:r>
              <a:rPr lang="es-PY" sz="1600" i="1" dirty="0" smtClean="0"/>
              <a:t>es </a:t>
            </a:r>
            <a:r>
              <a:rPr lang="es-PY" sz="1600" i="1" dirty="0"/>
              <a:t>la más afectada por la informalidad, llegando </a:t>
            </a:r>
            <a:r>
              <a:rPr lang="es-PY" sz="1600" i="1" dirty="0" smtClean="0"/>
              <a:t>a </a:t>
            </a:r>
            <a:r>
              <a:rPr lang="es-PY" sz="2000" b="1" i="1" dirty="0" smtClean="0"/>
              <a:t>74,4% </a:t>
            </a:r>
            <a:r>
              <a:rPr lang="es-PY" sz="1600" i="1" dirty="0"/>
              <a:t>de los ocupados ante el </a:t>
            </a:r>
            <a:r>
              <a:rPr lang="es-PY" sz="1600" i="1" dirty="0" smtClean="0"/>
              <a:t>61,0% </a:t>
            </a:r>
            <a:r>
              <a:rPr lang="es-PY" sz="1600" i="1" dirty="0"/>
              <a:t>en áreas urbanas. </a:t>
            </a:r>
          </a:p>
          <a:p>
            <a:pPr algn="ctr"/>
            <a:r>
              <a:rPr lang="es-PY" sz="1600" i="1" dirty="0"/>
              <a:t>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POR ÁREA DE RESIDENCIA. AÑO 2018</a:t>
            </a:r>
            <a:endParaRPr lang="es-MX" sz="2000" b="1" dirty="0">
              <a:solidFill>
                <a:schemeClr val="bg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07" y="1042155"/>
            <a:ext cx="8507501" cy="445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40641" t="37931"/>
          <a:stretch/>
        </p:blipFill>
        <p:spPr>
          <a:xfrm>
            <a:off x="2267744" y="3854537"/>
            <a:ext cx="1224136" cy="1230647"/>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8003" y="3173472"/>
            <a:ext cx="1296144" cy="1983720"/>
          </a:xfrm>
          <a:prstGeom prst="rect">
            <a:avLst/>
          </a:prstGeom>
        </p:spPr>
      </p:pic>
    </p:spTree>
    <p:extLst>
      <p:ext uri="{BB962C8B-B14F-4D97-AF65-F5344CB8AC3E}">
        <p14:creationId xmlns:p14="http://schemas.microsoft.com/office/powerpoint/2010/main" val="3443784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POR GRUPOS DE EDAD. AÑO 2018</a:t>
            </a:r>
            <a:endParaRPr lang="es-MX" sz="2000" b="1" dirty="0">
              <a:solidFill>
                <a:schemeClr val="bg1"/>
              </a:solidFill>
              <a:latin typeface="Arial" panose="020B0604020202020204" pitchFamily="34" charset="0"/>
              <a:cs typeface="Arial" panose="020B0604020202020204" pitchFamily="34" charset="0"/>
            </a:endParaRPr>
          </a:p>
        </p:txBody>
      </p:sp>
      <p:graphicFrame>
        <p:nvGraphicFramePr>
          <p:cNvPr id="13" name="50 Gráfico"/>
          <p:cNvGraphicFramePr>
            <a:graphicFrameLocks/>
          </p:cNvGraphicFramePr>
          <p:nvPr>
            <p:extLst>
              <p:ext uri="{D42A27DB-BD31-4B8C-83A1-F6EECF244321}">
                <p14:modId xmlns:p14="http://schemas.microsoft.com/office/powerpoint/2010/main" val="26115947"/>
              </p:ext>
            </p:extLst>
          </p:nvPr>
        </p:nvGraphicFramePr>
        <p:xfrm>
          <a:off x="550118" y="1283287"/>
          <a:ext cx="8043763" cy="3864273"/>
        </p:xfrm>
        <a:graphic>
          <a:graphicData uri="http://schemas.openxmlformats.org/drawingml/2006/chart">
            <c:chart xmlns:c="http://schemas.openxmlformats.org/drawingml/2006/chart" xmlns:r="http://schemas.openxmlformats.org/officeDocument/2006/relationships" r:id="rId3"/>
          </a:graphicData>
        </a:graphic>
      </p:graphicFrame>
      <p:sp>
        <p:nvSpPr>
          <p:cNvPr id="16" name="2 Rectángulo"/>
          <p:cNvSpPr/>
          <p:nvPr/>
        </p:nvSpPr>
        <p:spPr>
          <a:xfrm>
            <a:off x="1187624" y="5390954"/>
            <a:ext cx="6696744" cy="954107"/>
          </a:xfrm>
          <a:prstGeom prst="rect">
            <a:avLst/>
          </a:prstGeom>
        </p:spPr>
        <p:txBody>
          <a:bodyPr wrap="square">
            <a:spAutoFit/>
          </a:bodyPr>
          <a:lstStyle/>
          <a:p>
            <a:pPr lvl="0" algn="ctr"/>
            <a:r>
              <a:rPr lang="es-PY" sz="1600" i="1" dirty="0"/>
              <a:t>Son los </a:t>
            </a:r>
            <a:r>
              <a:rPr lang="es-PY" sz="2000" b="1" i="1" dirty="0"/>
              <a:t>jóvenes</a:t>
            </a:r>
            <a:r>
              <a:rPr lang="es-PY" sz="1600" i="1" dirty="0"/>
              <a:t>, los que presentan mayor nivel de ocupación informal en el país, pues afecta a más del </a:t>
            </a:r>
            <a:r>
              <a:rPr lang="es-PY" sz="2000" b="1" i="1" dirty="0"/>
              <a:t>90% </a:t>
            </a:r>
            <a:r>
              <a:rPr lang="es-PY" sz="1600" i="1" dirty="0"/>
              <a:t>de la población ocupada de 15 a 19 años, alrededor de  </a:t>
            </a:r>
            <a:r>
              <a:rPr lang="es-PY" sz="1600" i="1" dirty="0" smtClean="0"/>
              <a:t>191 </a:t>
            </a:r>
            <a:r>
              <a:rPr lang="es-PY" sz="1600" i="1" dirty="0"/>
              <a:t>mil personas de 15 a 19 años. </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52737"/>
            <a:ext cx="8933016" cy="429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3095" y="1916832"/>
            <a:ext cx="2959331" cy="2959331"/>
          </a:xfrm>
          <a:prstGeom prst="rect">
            <a:avLst/>
          </a:prstGeom>
        </p:spPr>
      </p:pic>
    </p:spTree>
    <p:extLst>
      <p:ext uri="{BB962C8B-B14F-4D97-AF65-F5344CB8AC3E}">
        <p14:creationId xmlns:p14="http://schemas.microsoft.com/office/powerpoint/2010/main" val="1120897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graphicFrame>
        <p:nvGraphicFramePr>
          <p:cNvPr id="6" name="50 Gráfico"/>
          <p:cNvGraphicFramePr>
            <a:graphicFrameLocks/>
          </p:cNvGraphicFramePr>
          <p:nvPr>
            <p:extLst>
              <p:ext uri="{D42A27DB-BD31-4B8C-83A1-F6EECF244321}">
                <p14:modId xmlns:p14="http://schemas.microsoft.com/office/powerpoint/2010/main" val="2719133437"/>
              </p:ext>
            </p:extLst>
          </p:nvPr>
        </p:nvGraphicFramePr>
        <p:xfrm>
          <a:off x="550118" y="1196752"/>
          <a:ext cx="8043763" cy="386427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425042" y="5733256"/>
            <a:ext cx="6192688" cy="923330"/>
          </a:xfrm>
          <a:prstGeom prst="rect">
            <a:avLst/>
          </a:prstGeom>
        </p:spPr>
        <p:txBody>
          <a:bodyPr wrap="square">
            <a:spAutoFit/>
          </a:bodyPr>
          <a:lstStyle/>
          <a:p>
            <a:pPr algn="ctr"/>
            <a:r>
              <a:rPr lang="es-PY" sz="1600" i="1" dirty="0"/>
              <a:t>En el año </a:t>
            </a:r>
            <a:r>
              <a:rPr lang="es-PY" sz="1600" i="1" dirty="0" smtClean="0"/>
              <a:t>2018, </a:t>
            </a:r>
            <a:r>
              <a:rPr lang="es-PY" sz="1600" i="1" dirty="0"/>
              <a:t>el porcentaje de población ocupada </a:t>
            </a:r>
            <a:r>
              <a:rPr lang="es-PY" sz="1600" i="1" dirty="0" smtClean="0"/>
              <a:t>informal </a:t>
            </a:r>
            <a:r>
              <a:rPr lang="es-PY" sz="1600" i="1" dirty="0"/>
              <a:t>con 13 a 18 años de </a:t>
            </a:r>
            <a:r>
              <a:rPr lang="es-PY" sz="1600" i="1" dirty="0" smtClean="0"/>
              <a:t>estudios </a:t>
            </a:r>
            <a:r>
              <a:rPr lang="es-PY" sz="1600" i="1" dirty="0"/>
              <a:t>es de </a:t>
            </a:r>
            <a:r>
              <a:rPr lang="es-PY" sz="1600" i="1" dirty="0" smtClean="0"/>
              <a:t>37,4%, </a:t>
            </a:r>
            <a:r>
              <a:rPr lang="es-PY" sz="1600" i="1" dirty="0"/>
              <a:t>cifra que aumenta a </a:t>
            </a:r>
            <a:r>
              <a:rPr lang="es-PY" sz="2000" b="1" i="1" dirty="0" smtClean="0"/>
              <a:t>95,5% </a:t>
            </a:r>
            <a:r>
              <a:rPr lang="es-PY" sz="1600" i="1" dirty="0" smtClean="0"/>
              <a:t>para </a:t>
            </a:r>
            <a:r>
              <a:rPr lang="es-PY" sz="1600" i="1" dirty="0"/>
              <a:t>los que </a:t>
            </a:r>
            <a:r>
              <a:rPr lang="es-PY" b="1" i="1" dirty="0"/>
              <a:t>no tienen ningún año de </a:t>
            </a:r>
            <a:r>
              <a:rPr lang="es-PY" b="1" i="1" dirty="0" smtClean="0"/>
              <a:t>estudio.</a:t>
            </a:r>
            <a:endParaRPr lang="es-PY" b="1" i="1"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POR AÑOS DE ESTUDIO. AÑO 2018</a:t>
            </a:r>
            <a:endParaRPr lang="es-MX" sz="2000" b="1" dirty="0">
              <a:solidFill>
                <a:schemeClr val="bg1"/>
              </a:solidFill>
              <a:latin typeface="Arial" panose="020B0604020202020204" pitchFamily="34" charset="0"/>
              <a:cs typeface="Arial" panose="020B0604020202020204" pitchFamily="34"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57" y="1005990"/>
            <a:ext cx="8682123" cy="468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76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2 Rectángulo"/>
          <p:cNvSpPr/>
          <p:nvPr/>
        </p:nvSpPr>
        <p:spPr>
          <a:xfrm>
            <a:off x="2051720" y="5805264"/>
            <a:ext cx="5256584" cy="861774"/>
          </a:xfrm>
          <a:prstGeom prst="rect">
            <a:avLst/>
          </a:prstGeom>
        </p:spPr>
        <p:txBody>
          <a:bodyPr wrap="square">
            <a:spAutoFit/>
          </a:bodyPr>
          <a:lstStyle/>
          <a:p>
            <a:pPr lvl="0" algn="ctr"/>
            <a:r>
              <a:rPr lang="es-PY" sz="1600" i="1" dirty="0"/>
              <a:t>Las actividades con alta participación </a:t>
            </a:r>
            <a:r>
              <a:rPr lang="es-PY" sz="1600" i="1" dirty="0" smtClean="0"/>
              <a:t> de informalidad en </a:t>
            </a:r>
            <a:r>
              <a:rPr lang="es-PY" sz="1600" i="1" dirty="0"/>
              <a:t>el </a:t>
            </a:r>
            <a:r>
              <a:rPr lang="es-PY" sz="1600" i="1" dirty="0" smtClean="0"/>
              <a:t>2018, </a:t>
            </a:r>
            <a:r>
              <a:rPr lang="es-PY" sz="1600" i="1" dirty="0"/>
              <a:t>son la </a:t>
            </a:r>
            <a:r>
              <a:rPr lang="es-PY" b="1" i="1" dirty="0" smtClean="0"/>
              <a:t>construcción (85,7%) </a:t>
            </a:r>
            <a:r>
              <a:rPr lang="es-PY" sz="1600" i="1" dirty="0"/>
              <a:t>y el Comercio, Restaurantes y Hoteles (</a:t>
            </a:r>
            <a:r>
              <a:rPr lang="es-PY" sz="1600" i="1" dirty="0" smtClean="0"/>
              <a:t>70,4%).</a:t>
            </a:r>
            <a:endParaRPr lang="es-PY" sz="1600" i="1"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POR RAMA DE ACTIVIDAD. AÑO 2018</a:t>
            </a:r>
            <a:endParaRPr lang="es-MX" sz="2000" b="1" dirty="0">
              <a:solidFill>
                <a:schemeClr val="bg1"/>
              </a:solidFill>
              <a:latin typeface="Arial" panose="020B0604020202020204" pitchFamily="34" charset="0"/>
              <a:cs typeface="Arial" panose="020B0604020202020204" pitchFamily="34" charset="0"/>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3" y="1270388"/>
            <a:ext cx="8981373" cy="388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33201" t="31100" r="30050" b="30050"/>
          <a:stretch/>
        </p:blipFill>
        <p:spPr>
          <a:xfrm>
            <a:off x="7236296" y="2436196"/>
            <a:ext cx="1471124" cy="1555188"/>
          </a:xfrm>
          <a:prstGeom prst="rect">
            <a:avLst/>
          </a:prstGeom>
        </p:spPr>
      </p:pic>
    </p:spTree>
    <p:extLst>
      <p:ext uri="{BB962C8B-B14F-4D97-AF65-F5344CB8AC3E}">
        <p14:creationId xmlns:p14="http://schemas.microsoft.com/office/powerpoint/2010/main" val="379685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2 Rectángulo"/>
          <p:cNvSpPr/>
          <p:nvPr/>
        </p:nvSpPr>
        <p:spPr>
          <a:xfrm>
            <a:off x="1547664" y="5157192"/>
            <a:ext cx="6336704" cy="1231106"/>
          </a:xfrm>
          <a:prstGeom prst="rect">
            <a:avLst/>
          </a:prstGeom>
        </p:spPr>
        <p:txBody>
          <a:bodyPr wrap="square">
            <a:spAutoFit/>
          </a:bodyPr>
          <a:lstStyle/>
          <a:p>
            <a:pPr algn="ctr"/>
            <a:r>
              <a:rPr lang="es-PY" sz="1600" i="1" dirty="0"/>
              <a:t>El </a:t>
            </a:r>
            <a:r>
              <a:rPr lang="es-PY" sz="2000" b="1" i="1" dirty="0"/>
              <a:t>trabajo doméstico </a:t>
            </a:r>
            <a:r>
              <a:rPr lang="es-PY" sz="1600" i="1" dirty="0"/>
              <a:t>es una de las ocupaciones con mayor porcentaje de ocupados en ocupación informal, donde </a:t>
            </a:r>
            <a:r>
              <a:rPr lang="es-PY" b="1" i="1" dirty="0"/>
              <a:t>9 de cada 10 </a:t>
            </a:r>
            <a:r>
              <a:rPr lang="es-PY" i="1" dirty="0"/>
              <a:t>personas ocupadas</a:t>
            </a:r>
            <a:r>
              <a:rPr lang="es-PY" sz="1600" i="1" dirty="0"/>
              <a:t> de 15 años y más de edad, en trabajo do­méstico están en condiciones de informalidad.</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POR CATEGORIA OCUPACIONAL. AÑO 2018</a:t>
            </a:r>
            <a:endParaRPr lang="es-MX" sz="2000" b="1" dirty="0">
              <a:solidFill>
                <a:schemeClr val="bg1"/>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32" y="1196752"/>
            <a:ext cx="8826964" cy="349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470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2 Rectángulo"/>
          <p:cNvSpPr/>
          <p:nvPr/>
        </p:nvSpPr>
        <p:spPr>
          <a:xfrm>
            <a:off x="1622448" y="5445224"/>
            <a:ext cx="5820298" cy="892552"/>
          </a:xfrm>
          <a:prstGeom prst="rect">
            <a:avLst/>
          </a:prstGeom>
        </p:spPr>
        <p:txBody>
          <a:bodyPr wrap="square">
            <a:spAutoFit/>
          </a:bodyPr>
          <a:lstStyle/>
          <a:p>
            <a:pPr lvl="0" algn="ctr"/>
            <a:r>
              <a:rPr lang="es-PY" sz="1600" i="1" dirty="0"/>
              <a:t>Entre los ocupados que tienen ingresos inferiores al salario mínimo, </a:t>
            </a:r>
            <a:r>
              <a:rPr lang="es-PY" b="1" i="1" dirty="0"/>
              <a:t>más del 70% </a:t>
            </a:r>
            <a:r>
              <a:rPr lang="es-PY" sz="1600" i="1" dirty="0"/>
              <a:t>son informales y conforme aumenta el tramo salarial, disminuye el porcentaje de ocupados informales.</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POR TRAMO DE INGRESO MENSUAL. AÑO 2018</a:t>
            </a:r>
            <a:endParaRPr lang="es-MX" sz="2000" b="1" dirty="0">
              <a:solidFill>
                <a:schemeClr val="bg1"/>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10" y="1184753"/>
            <a:ext cx="8591374" cy="397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235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2 Rectángulo"/>
          <p:cNvSpPr/>
          <p:nvPr/>
        </p:nvSpPr>
        <p:spPr>
          <a:xfrm>
            <a:off x="6588224" y="1988840"/>
            <a:ext cx="1791792" cy="2923877"/>
          </a:xfrm>
          <a:prstGeom prst="rect">
            <a:avLst/>
          </a:prstGeom>
        </p:spPr>
        <p:txBody>
          <a:bodyPr wrap="square">
            <a:spAutoFit/>
          </a:bodyPr>
          <a:lstStyle/>
          <a:p>
            <a:pPr lvl="0" algn="ctr"/>
            <a:r>
              <a:rPr lang="es-PY" sz="1600" i="1" dirty="0"/>
              <a:t> </a:t>
            </a:r>
            <a:r>
              <a:rPr lang="es-PY" sz="1600" dirty="0"/>
              <a:t>Alrededor de </a:t>
            </a:r>
            <a:r>
              <a:rPr lang="es-PY" b="1" dirty="0" smtClean="0"/>
              <a:t>580 mil </a:t>
            </a:r>
            <a:r>
              <a:rPr lang="es-PY" sz="1600" dirty="0" smtClean="0"/>
              <a:t>empleados </a:t>
            </a:r>
            <a:r>
              <a:rPr lang="es-PY" sz="1600" dirty="0"/>
              <a:t>privados </a:t>
            </a:r>
            <a:r>
              <a:rPr lang="es-PY" b="1" dirty="0" smtClean="0"/>
              <a:t>informales</a:t>
            </a:r>
            <a:r>
              <a:rPr lang="es-PY" sz="1600" dirty="0" smtClean="0"/>
              <a:t> están </a:t>
            </a:r>
            <a:r>
              <a:rPr lang="es-PY" sz="1600" dirty="0"/>
              <a:t>trabajando en una </a:t>
            </a:r>
            <a:r>
              <a:rPr lang="es-PY" b="1" dirty="0"/>
              <a:t>empresa formal</a:t>
            </a:r>
            <a:r>
              <a:rPr lang="es-PY" sz="1600" dirty="0"/>
              <a:t>, de los cuales aproximadamente </a:t>
            </a:r>
            <a:r>
              <a:rPr lang="es-PY" sz="1600" dirty="0" smtClean="0"/>
              <a:t>470 </a:t>
            </a:r>
            <a:r>
              <a:rPr lang="es-PY" sz="1600" dirty="0"/>
              <a:t>mil están en micro y pequeñas empresas .</a:t>
            </a:r>
            <a:endParaRPr lang="es-PY" sz="1600" i="1"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CuadroTexto"/>
          <p:cNvSpPr txBox="1"/>
          <p:nvPr/>
        </p:nvSpPr>
        <p:spPr>
          <a:xfrm>
            <a:off x="236910" y="100417"/>
            <a:ext cx="8799586"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COMO EMPLEADO PRIVADO INFORMAL, SEGÚN SECTOR. AÑO 2018</a:t>
            </a:r>
            <a:endParaRPr lang="es-MX" sz="2000" b="1" dirty="0">
              <a:solidFill>
                <a:schemeClr val="bg1"/>
              </a:solidFill>
              <a:latin typeface="Arial" panose="020B0604020202020204" pitchFamily="34" charset="0"/>
              <a:cs typeface="Arial" panose="020B0604020202020204" pitchFamily="34" charset="0"/>
            </a:endParaRPr>
          </a:p>
        </p:txBody>
      </p:sp>
      <p:sp>
        <p:nvSpPr>
          <p:cNvPr id="4" name="3 Rectángulo"/>
          <p:cNvSpPr/>
          <p:nvPr/>
        </p:nvSpPr>
        <p:spPr>
          <a:xfrm>
            <a:off x="236910" y="3726639"/>
            <a:ext cx="5577093" cy="276999"/>
          </a:xfrm>
          <a:prstGeom prst="rect">
            <a:avLst/>
          </a:prstGeom>
        </p:spPr>
        <p:txBody>
          <a:bodyPr wrap="square">
            <a:spAutoFit/>
          </a:bodyPr>
          <a:lstStyle/>
          <a:p>
            <a:r>
              <a:rPr lang="es-PY" sz="1200" b="1" dirty="0"/>
              <a:t>Empleado privado informal en el sector formal</a:t>
            </a:r>
            <a:r>
              <a:rPr lang="es-PY" sz="1200" b="1" dirty="0" smtClean="0"/>
              <a:t>,  según </a:t>
            </a:r>
            <a:r>
              <a:rPr lang="es-PY" sz="1200" b="1" dirty="0"/>
              <a:t>tamaño de empresa, </a:t>
            </a:r>
            <a:r>
              <a:rPr lang="es-PY" sz="1200" b="1" dirty="0" smtClean="0"/>
              <a:t>2018</a:t>
            </a:r>
            <a:endParaRPr lang="es-PY" sz="1200" b="1"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86" y="4003637"/>
            <a:ext cx="5047712" cy="273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86" y="1037297"/>
            <a:ext cx="4898499" cy="248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p:nvPr/>
        </p:nvCxnSpPr>
        <p:spPr>
          <a:xfrm flipV="1">
            <a:off x="4572000" y="2280845"/>
            <a:ext cx="2016224" cy="28008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856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graphicFrame>
        <p:nvGraphicFramePr>
          <p:cNvPr id="6" name="50 Gráfico"/>
          <p:cNvGraphicFramePr>
            <a:graphicFrameLocks/>
          </p:cNvGraphicFramePr>
          <p:nvPr>
            <p:extLst>
              <p:ext uri="{D42A27DB-BD31-4B8C-83A1-F6EECF244321}">
                <p14:modId xmlns:p14="http://schemas.microsoft.com/office/powerpoint/2010/main" val="1999903272"/>
              </p:ext>
            </p:extLst>
          </p:nvPr>
        </p:nvGraphicFramePr>
        <p:xfrm>
          <a:off x="733713" y="1278435"/>
          <a:ext cx="8043763" cy="3864273"/>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1865657" y="5142708"/>
            <a:ext cx="5544616" cy="615553"/>
          </a:xfrm>
          <a:prstGeom prst="rect">
            <a:avLst/>
          </a:prstGeom>
        </p:spPr>
        <p:txBody>
          <a:bodyPr wrap="square">
            <a:spAutoFit/>
          </a:bodyPr>
          <a:lstStyle/>
          <a:p>
            <a:pPr lvl="0" algn="ctr"/>
            <a:r>
              <a:rPr lang="es-PY" sz="1600" i="1" dirty="0"/>
              <a:t>Del total de la población de 15 años y más de edad ocupada en una ocupación informal, </a:t>
            </a:r>
            <a:r>
              <a:rPr lang="es-PY" b="1" i="1" dirty="0" smtClean="0"/>
              <a:t>15,7% </a:t>
            </a:r>
            <a:r>
              <a:rPr lang="es-PY" b="1" i="1" dirty="0"/>
              <a:t>son </a:t>
            </a:r>
            <a:r>
              <a:rPr lang="es-PY" b="1" i="1" dirty="0" smtClean="0"/>
              <a:t>pobres.</a:t>
            </a:r>
            <a:endParaRPr lang="es-PY" b="1" i="1"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SEGÚN CONDICIÓN DE POBREZA. AÑO 2018</a:t>
            </a:r>
            <a:endParaRPr lang="es-MX" sz="2000" b="1" dirty="0">
              <a:solidFill>
                <a:schemeClr val="bg1"/>
              </a:solidFill>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67" y="1315872"/>
            <a:ext cx="7497837" cy="366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345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6 CuadroTexto"/>
          <p:cNvSpPr txBox="1"/>
          <p:nvPr/>
        </p:nvSpPr>
        <p:spPr>
          <a:xfrm>
            <a:off x="755576" y="100417"/>
            <a:ext cx="8568952" cy="584775"/>
          </a:xfrm>
          <a:prstGeom prst="rect">
            <a:avLst/>
          </a:prstGeom>
          <a:noFill/>
        </p:spPr>
        <p:txBody>
          <a:bodyPr wrap="square" rtlCol="0">
            <a:spAutoFit/>
          </a:bodyPr>
          <a:lstStyle/>
          <a:p>
            <a:r>
              <a:rPr lang="es-MX" sz="3200" b="1" dirty="0">
                <a:solidFill>
                  <a:schemeClr val="bg1"/>
                </a:solidFill>
                <a:latin typeface="Arial" panose="020B0604020202020204" pitchFamily="34" charset="0"/>
                <a:cs typeface="Arial" panose="020B0604020202020204" pitchFamily="34" charset="0"/>
              </a:rPr>
              <a:t>FICHA TECNICA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04" y="1197012"/>
            <a:ext cx="8670992" cy="501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96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8520" y="0"/>
            <a:ext cx="9361040" cy="6885384"/>
          </a:xfrm>
          <a:prstGeom prst="rect">
            <a:avLst/>
          </a:prstGeom>
          <a:solidFill>
            <a:srgbClr val="C3007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3491880" y="5765535"/>
            <a:ext cx="3863202" cy="461665"/>
          </a:xfrm>
          <a:prstGeom prst="rect">
            <a:avLst/>
          </a:prstGeom>
        </p:spPr>
        <p:txBody>
          <a:bodyPr wrap="square">
            <a:spAutoFit/>
          </a:bodyPr>
          <a:lstStyle/>
          <a:p>
            <a:r>
              <a:rPr lang="es-PY" sz="2400" b="1" i="1" dirty="0" smtClean="0">
                <a:solidFill>
                  <a:schemeClr val="bg1"/>
                </a:solidFill>
              </a:rPr>
              <a:t>www.dgeec.gov.py</a:t>
            </a:r>
            <a:endParaRPr lang="es-PY" sz="2400" b="1" i="1" dirty="0">
              <a:solidFill>
                <a:schemeClr val="bg1"/>
              </a:solidFill>
            </a:endParaRPr>
          </a:p>
        </p:txBody>
      </p:sp>
      <p:sp>
        <p:nvSpPr>
          <p:cNvPr id="8" name="7 CuadroTexto"/>
          <p:cNvSpPr txBox="1"/>
          <p:nvPr/>
        </p:nvSpPr>
        <p:spPr>
          <a:xfrm>
            <a:off x="2411760" y="4437112"/>
            <a:ext cx="5078323" cy="707886"/>
          </a:xfrm>
          <a:prstGeom prst="rect">
            <a:avLst/>
          </a:prstGeom>
          <a:noFill/>
        </p:spPr>
        <p:txBody>
          <a:bodyPr wrap="square" rtlCol="0">
            <a:spAutoFit/>
          </a:bodyPr>
          <a:lstStyle/>
          <a:p>
            <a:pPr algn="ctr"/>
            <a:r>
              <a:rPr lang="es-PY" sz="4000" b="1" i="1" dirty="0" smtClean="0">
                <a:solidFill>
                  <a:schemeClr val="bg1"/>
                </a:solidFill>
                <a:latin typeface="Century Gothic" pitchFamily="34" charset="0"/>
              </a:rPr>
              <a:t>¡Muchas Gracias!</a:t>
            </a:r>
            <a:endParaRPr lang="es-PY" sz="4000" b="1" i="1" dirty="0">
              <a:solidFill>
                <a:schemeClr val="bg1"/>
              </a:solidFill>
              <a:latin typeface="Century Gothic" pitchFamily="34" charset="0"/>
            </a:endParaRPr>
          </a:p>
        </p:txBody>
      </p:sp>
      <p:sp>
        <p:nvSpPr>
          <p:cNvPr id="13" name="7 CuadroTexto"/>
          <p:cNvSpPr txBox="1"/>
          <p:nvPr/>
        </p:nvSpPr>
        <p:spPr>
          <a:xfrm>
            <a:off x="1691680" y="5164323"/>
            <a:ext cx="6120680" cy="646331"/>
          </a:xfrm>
          <a:prstGeom prst="rect">
            <a:avLst/>
          </a:prstGeom>
          <a:noFill/>
        </p:spPr>
        <p:txBody>
          <a:bodyPr wrap="square" rtlCol="0">
            <a:spAutoFit/>
          </a:bodyPr>
          <a:lstStyle/>
          <a:p>
            <a:pPr algn="ctr"/>
            <a:r>
              <a:rPr lang="es-MX" i="1" dirty="0" smtClean="0">
                <a:solidFill>
                  <a:schemeClr val="bg1"/>
                </a:solidFill>
                <a:latin typeface="Century Gothic" pitchFamily="34" charset="0"/>
              </a:rPr>
              <a:t>La publicación y </a:t>
            </a:r>
            <a:r>
              <a:rPr lang="es-MX" i="1" dirty="0">
                <a:solidFill>
                  <a:schemeClr val="bg1"/>
                </a:solidFill>
                <a:latin typeface="Century Gothic" pitchFamily="34" charset="0"/>
              </a:rPr>
              <a:t>otros</a:t>
            </a:r>
          </a:p>
          <a:p>
            <a:pPr algn="ctr"/>
            <a:r>
              <a:rPr lang="es-MX" i="1" dirty="0">
                <a:solidFill>
                  <a:schemeClr val="bg1"/>
                </a:solidFill>
                <a:latin typeface="Century Gothic" pitchFamily="34" charset="0"/>
              </a:rPr>
              <a:t>documentos </a:t>
            </a:r>
            <a:r>
              <a:rPr lang="es-MX" i="1" dirty="0" smtClean="0">
                <a:solidFill>
                  <a:schemeClr val="bg1"/>
                </a:solidFill>
                <a:latin typeface="Century Gothic" pitchFamily="34" charset="0"/>
              </a:rPr>
              <a:t>están disponibles </a:t>
            </a:r>
            <a:r>
              <a:rPr lang="es-MX" i="1" dirty="0">
                <a:solidFill>
                  <a:schemeClr val="bg1"/>
                </a:solidFill>
                <a:latin typeface="Century Gothic" pitchFamily="34" charset="0"/>
              </a:rPr>
              <a:t>en: </a:t>
            </a:r>
            <a:endParaRPr lang="es-PY" i="1" dirty="0">
              <a:solidFill>
                <a:schemeClr val="bg1"/>
              </a:solidFill>
              <a:latin typeface="Century Gothic" pitchFamily="34" charset="0"/>
            </a:endParaRPr>
          </a:p>
        </p:txBody>
      </p:sp>
      <p:pic>
        <p:nvPicPr>
          <p:cNvPr id="10" name="Picture 3" descr="D:\LETICIA ESCOBAR\INFORMALIDAD\5. 2013-2018\TABL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62409"/>
            <a:ext cx="5544615" cy="415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9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0"/>
            <a:ext cx="9144000" cy="82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3528" y="122490"/>
            <a:ext cx="3384376" cy="584775"/>
          </a:xfrm>
          <a:prstGeom prst="rect">
            <a:avLst/>
          </a:prstGeom>
          <a:noFill/>
        </p:spPr>
        <p:txBody>
          <a:bodyPr wrap="square" rtlCol="0">
            <a:spAutoFit/>
          </a:bodyPr>
          <a:lstStyle/>
          <a:p>
            <a:r>
              <a:rPr lang="es-PY" sz="3200" b="1" dirty="0" smtClean="0">
                <a:solidFill>
                  <a:schemeClr val="bg1"/>
                </a:solidFill>
                <a:latin typeface="Arial" panose="020B0604020202020204" pitchFamily="34" charset="0"/>
                <a:cs typeface="Arial" panose="020B0604020202020204" pitchFamily="34" charset="0"/>
              </a:rPr>
              <a:t>CONTENIDO</a:t>
            </a:r>
            <a:endParaRPr lang="es-PY" sz="3200" b="1" strike="sngStrike" dirty="0">
              <a:solidFill>
                <a:schemeClr val="bg1"/>
              </a:solidFill>
              <a:latin typeface="Arial" panose="020B0604020202020204" pitchFamily="34" charset="0"/>
              <a:cs typeface="Arial" panose="020B0604020202020204" pitchFamily="34" charset="0"/>
            </a:endParaRPr>
          </a:p>
        </p:txBody>
      </p:sp>
      <p:sp>
        <p:nvSpPr>
          <p:cNvPr id="12" name="6 CuadroTexto"/>
          <p:cNvSpPr txBox="1"/>
          <p:nvPr/>
        </p:nvSpPr>
        <p:spPr>
          <a:xfrm>
            <a:off x="179512" y="1412776"/>
            <a:ext cx="504056" cy="584775"/>
          </a:xfrm>
          <a:prstGeom prst="rect">
            <a:avLst/>
          </a:prstGeom>
          <a:noFill/>
        </p:spPr>
        <p:txBody>
          <a:bodyPr wrap="square" rtlCol="0">
            <a:spAutoFit/>
          </a:bodyPr>
          <a:lstStyle/>
          <a:p>
            <a:r>
              <a:rPr lang="es-PY" sz="3200" b="1" dirty="0" smtClean="0">
                <a:solidFill>
                  <a:schemeClr val="bg1"/>
                </a:solidFill>
                <a:latin typeface="Arial" panose="020B0604020202020204" pitchFamily="34" charset="0"/>
                <a:cs typeface="Arial" panose="020B0604020202020204" pitchFamily="34" charset="0"/>
              </a:rPr>
              <a:t>1</a:t>
            </a:r>
            <a:endParaRPr lang="es-PY" sz="3200" b="1" strike="sngStrike" dirty="0">
              <a:solidFill>
                <a:schemeClr val="bg1"/>
              </a:solidFill>
              <a:latin typeface="Arial" panose="020B0604020202020204" pitchFamily="34" charset="0"/>
              <a:cs typeface="Arial" panose="020B0604020202020204" pitchFamily="34" charset="0"/>
            </a:endParaRPr>
          </a:p>
        </p:txBody>
      </p:sp>
      <p:sp>
        <p:nvSpPr>
          <p:cNvPr id="21" name="6 CuadroTexto"/>
          <p:cNvSpPr txBox="1"/>
          <p:nvPr/>
        </p:nvSpPr>
        <p:spPr>
          <a:xfrm>
            <a:off x="3365345" y="1766718"/>
            <a:ext cx="3384376" cy="461665"/>
          </a:xfrm>
          <a:prstGeom prst="rect">
            <a:avLst/>
          </a:prstGeom>
          <a:noFill/>
        </p:spPr>
        <p:txBody>
          <a:bodyPr wrap="square" rtlCol="0">
            <a:spAutoFit/>
          </a:bodyPr>
          <a:lstStyle/>
          <a:p>
            <a:r>
              <a:rPr lang="es-PY" sz="2400" b="1" i="1" dirty="0" smtClean="0">
                <a:solidFill>
                  <a:schemeClr val="bg1"/>
                </a:solidFill>
                <a:latin typeface="Arial" panose="020B0604020202020204" pitchFamily="34" charset="0"/>
                <a:cs typeface="Arial" panose="020B0604020202020204" pitchFamily="34" charset="0"/>
              </a:rPr>
              <a:t>Antecedentes</a:t>
            </a:r>
            <a:endParaRPr lang="es-PY" sz="2400" b="1" i="1" strike="sngStrike" dirty="0">
              <a:solidFill>
                <a:schemeClr val="bg1"/>
              </a:solidFill>
              <a:latin typeface="Arial" panose="020B0604020202020204" pitchFamily="34" charset="0"/>
              <a:cs typeface="Arial" panose="020B0604020202020204" pitchFamily="34" charset="0"/>
            </a:endParaRPr>
          </a:p>
        </p:txBody>
      </p:sp>
      <p:sp>
        <p:nvSpPr>
          <p:cNvPr id="22" name="6 CuadroTexto"/>
          <p:cNvSpPr txBox="1"/>
          <p:nvPr/>
        </p:nvSpPr>
        <p:spPr>
          <a:xfrm>
            <a:off x="3365345" y="2917455"/>
            <a:ext cx="3384376" cy="461665"/>
          </a:xfrm>
          <a:prstGeom prst="rect">
            <a:avLst/>
          </a:prstGeom>
          <a:noFill/>
        </p:spPr>
        <p:txBody>
          <a:bodyPr wrap="square" rtlCol="0">
            <a:spAutoFit/>
          </a:bodyPr>
          <a:lstStyle/>
          <a:p>
            <a:r>
              <a:rPr lang="es-PY" sz="2400" b="1" i="1" dirty="0" smtClean="0">
                <a:solidFill>
                  <a:schemeClr val="bg1"/>
                </a:solidFill>
                <a:latin typeface="Arial" panose="020B0604020202020204" pitchFamily="34" charset="0"/>
                <a:cs typeface="Arial" panose="020B0604020202020204" pitchFamily="34" charset="0"/>
              </a:rPr>
              <a:t>Definiciones</a:t>
            </a:r>
            <a:endParaRPr lang="es-PY" sz="2400" b="1" i="1" dirty="0">
              <a:solidFill>
                <a:schemeClr val="bg1"/>
              </a:solidFill>
              <a:latin typeface="Arial" panose="020B0604020202020204" pitchFamily="34" charset="0"/>
              <a:cs typeface="Arial" panose="020B0604020202020204" pitchFamily="34" charset="0"/>
            </a:endParaRPr>
          </a:p>
        </p:txBody>
      </p:sp>
      <p:sp>
        <p:nvSpPr>
          <p:cNvPr id="23" name="6 CuadroTexto"/>
          <p:cNvSpPr txBox="1"/>
          <p:nvPr/>
        </p:nvSpPr>
        <p:spPr>
          <a:xfrm>
            <a:off x="3365345" y="4068193"/>
            <a:ext cx="3384376" cy="461665"/>
          </a:xfrm>
          <a:prstGeom prst="rect">
            <a:avLst/>
          </a:prstGeom>
          <a:noFill/>
        </p:spPr>
        <p:txBody>
          <a:bodyPr wrap="square" rtlCol="0">
            <a:spAutoFit/>
          </a:bodyPr>
          <a:lstStyle/>
          <a:p>
            <a:r>
              <a:rPr lang="es-ES" sz="2400" b="1" i="1" dirty="0" smtClean="0">
                <a:solidFill>
                  <a:schemeClr val="bg1"/>
                </a:solidFill>
                <a:latin typeface="Arial" panose="020B0604020202020204" pitchFamily="34" charset="0"/>
                <a:cs typeface="Arial" panose="020B0604020202020204" pitchFamily="34" charset="0"/>
              </a:rPr>
              <a:t>Indicador</a:t>
            </a:r>
            <a:endParaRPr lang="es-PY" sz="2400" b="1" i="1" dirty="0">
              <a:solidFill>
                <a:schemeClr val="bg1"/>
              </a:solidFill>
              <a:latin typeface="Arial" panose="020B0604020202020204" pitchFamily="34" charset="0"/>
              <a:cs typeface="Arial" panose="020B0604020202020204" pitchFamily="34" charset="0"/>
            </a:endParaRPr>
          </a:p>
        </p:txBody>
      </p:sp>
      <p:sp>
        <p:nvSpPr>
          <p:cNvPr id="24" name="6 CuadroTexto"/>
          <p:cNvSpPr txBox="1"/>
          <p:nvPr/>
        </p:nvSpPr>
        <p:spPr>
          <a:xfrm>
            <a:off x="3307584" y="5296668"/>
            <a:ext cx="3384376" cy="400110"/>
          </a:xfrm>
          <a:prstGeom prst="rect">
            <a:avLst/>
          </a:prstGeom>
          <a:noFill/>
        </p:spPr>
        <p:txBody>
          <a:bodyPr wrap="square" rtlCol="0">
            <a:spAutoFit/>
          </a:bodyPr>
          <a:lstStyle/>
          <a:p>
            <a:r>
              <a:rPr lang="es-ES" sz="2000" b="1" i="1" kern="800" dirty="0" smtClean="0">
                <a:solidFill>
                  <a:schemeClr val="bg1"/>
                </a:solidFill>
                <a:latin typeface="Arial" panose="020B0604020202020204" pitchFamily="34" charset="0"/>
                <a:cs typeface="Arial" panose="020B0604020202020204" pitchFamily="34" charset="0"/>
              </a:rPr>
              <a:t>Principales Resultados</a:t>
            </a:r>
            <a:endParaRPr lang="es-PY" sz="2000" b="1" i="1" kern="800" dirty="0">
              <a:solidFill>
                <a:schemeClr val="bg1"/>
              </a:solidFill>
              <a:latin typeface="Arial" panose="020B0604020202020204" pitchFamily="34" charset="0"/>
              <a:cs typeface="Arial" panose="020B0604020202020204" pitchFamily="34" charset="0"/>
            </a:endParaRPr>
          </a:p>
        </p:txBody>
      </p:sp>
      <p:graphicFrame>
        <p:nvGraphicFramePr>
          <p:cNvPr id="5" name="4 Diagrama"/>
          <p:cNvGraphicFramePr/>
          <p:nvPr>
            <p:extLst>
              <p:ext uri="{D42A27DB-BD31-4B8C-83A1-F6EECF244321}">
                <p14:modId xmlns:p14="http://schemas.microsoft.com/office/powerpoint/2010/main" val="3971264287"/>
              </p:ext>
            </p:extLst>
          </p:nvPr>
        </p:nvGraphicFramePr>
        <p:xfrm>
          <a:off x="1691680" y="1844824"/>
          <a:ext cx="5976664"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856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79"/>
            <a:ext cx="9144000" cy="82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3528" y="122490"/>
            <a:ext cx="3960440" cy="584775"/>
          </a:xfrm>
          <a:prstGeom prst="rect">
            <a:avLst/>
          </a:prstGeom>
          <a:noFill/>
        </p:spPr>
        <p:txBody>
          <a:bodyPr wrap="square" rtlCol="0">
            <a:spAutoFit/>
          </a:bodyPr>
          <a:lstStyle/>
          <a:p>
            <a:r>
              <a:rPr lang="es-PY" sz="3200" b="1" dirty="0" smtClean="0">
                <a:solidFill>
                  <a:schemeClr val="bg1"/>
                </a:solidFill>
                <a:latin typeface="Arial" panose="020B0604020202020204" pitchFamily="34" charset="0"/>
                <a:cs typeface="Arial" panose="020B0604020202020204" pitchFamily="34" charset="0"/>
              </a:rPr>
              <a:t>ANTECEDENTES</a:t>
            </a:r>
            <a:endParaRPr lang="es-PY" sz="3200" b="1" strike="sngStrike" dirty="0">
              <a:solidFill>
                <a:schemeClr val="bg1"/>
              </a:solidFill>
              <a:latin typeface="Arial" panose="020B0604020202020204" pitchFamily="34" charset="0"/>
              <a:cs typeface="Arial" panose="020B0604020202020204" pitchFamily="34" charset="0"/>
            </a:endParaRPr>
          </a:p>
        </p:txBody>
      </p:sp>
      <p:sp>
        <p:nvSpPr>
          <p:cNvPr id="6" name="5 CuadroTexto"/>
          <p:cNvSpPr txBox="1"/>
          <p:nvPr/>
        </p:nvSpPr>
        <p:spPr>
          <a:xfrm>
            <a:off x="755576" y="1124744"/>
            <a:ext cx="7632848" cy="4801314"/>
          </a:xfrm>
          <a:prstGeom prst="rect">
            <a:avLst/>
          </a:prstGeom>
          <a:noFill/>
        </p:spPr>
        <p:txBody>
          <a:bodyPr wrap="square" rtlCol="0">
            <a:spAutoFit/>
          </a:bodyPr>
          <a:lstStyle/>
          <a:p>
            <a:pPr marL="285750" lvl="4" indent="-285750">
              <a:buFont typeface="Arial" pitchFamily="34" charset="0"/>
              <a:buChar char="•"/>
            </a:pPr>
            <a:r>
              <a:rPr lang="es-PY" i="1" dirty="0"/>
              <a:t>A partir del </a:t>
            </a:r>
            <a:r>
              <a:rPr lang="es-PY" i="1"/>
              <a:t>año </a:t>
            </a:r>
            <a:r>
              <a:rPr lang="es-PY" i="1" smtClean="0"/>
              <a:t>2007 y </a:t>
            </a:r>
            <a:r>
              <a:rPr lang="es-PY" i="1" dirty="0"/>
              <a:t>con el apoyo de la Organización Internacional del Trabajo (OIT), la DGEEC incorporó preguntas que permiten estimar el número de ocupados en situación de “informalidad”, además de las características de las empresas donde trabajan. </a:t>
            </a:r>
            <a:endParaRPr lang="es-PY" i="1" dirty="0" smtClean="0"/>
          </a:p>
          <a:p>
            <a:pPr marL="285750" lvl="4" indent="-285750">
              <a:buFont typeface="Arial" pitchFamily="34" charset="0"/>
              <a:buChar char="•"/>
            </a:pPr>
            <a:endParaRPr lang="es-PY" i="1" dirty="0"/>
          </a:p>
          <a:p>
            <a:pPr marL="285750" lvl="4" indent="-285750">
              <a:buFont typeface="Arial" pitchFamily="34" charset="0"/>
              <a:buChar char="•"/>
            </a:pPr>
            <a:r>
              <a:rPr lang="es-PY" i="1" dirty="0" smtClean="0"/>
              <a:t>Las preguntas fueron incorporadas en la Encuesta Permanente de Hogares, que hasta el 2016, se ejecutaba en el último trimestre de cada año, y desde el año 2017 se recoge información durante todos los meses del año.</a:t>
            </a:r>
          </a:p>
          <a:p>
            <a:pPr marL="285750" lvl="4" indent="-285750">
              <a:buFont typeface="Arial" pitchFamily="34" charset="0"/>
              <a:buChar char="•"/>
            </a:pPr>
            <a:endParaRPr lang="es-PY" i="1" dirty="0"/>
          </a:p>
          <a:p>
            <a:pPr marL="285750" lvl="4" indent="-285750">
              <a:buFont typeface="Arial" pitchFamily="34" charset="0"/>
              <a:buChar char="•"/>
            </a:pPr>
            <a:r>
              <a:rPr lang="es-PY" i="1" dirty="0"/>
              <a:t>En cada país, la “Ocupación Informal” se define teniendo en cuenta las características de su mercado laboral y la legislación vigente respecto a la formalización de la economía.</a:t>
            </a:r>
          </a:p>
          <a:p>
            <a:pPr marL="285750" lvl="4" indent="-285750">
              <a:buFont typeface="Arial" pitchFamily="34" charset="0"/>
              <a:buChar char="•"/>
            </a:pPr>
            <a:endParaRPr lang="es-PY" i="1" dirty="0" smtClean="0"/>
          </a:p>
          <a:p>
            <a:pPr marL="285750" lvl="4" indent="-285750">
              <a:buFont typeface="Arial" pitchFamily="34" charset="0"/>
              <a:buChar char="•"/>
            </a:pPr>
            <a:r>
              <a:rPr lang="es-PY" i="1" dirty="0" smtClean="0"/>
              <a:t>La tasa de informalidad es </a:t>
            </a:r>
            <a:r>
              <a:rPr lang="es-PY" i="1" dirty="0"/>
              <a:t>un indicador del objetivo ocho (8) de los Objetivos de Desarrollo Sostenible (ODS</a:t>
            </a:r>
            <a:r>
              <a:rPr lang="es-PY" i="1" dirty="0" smtClean="0"/>
              <a:t>), “Promover </a:t>
            </a:r>
            <a:r>
              <a:rPr lang="es-PY" i="1" dirty="0"/>
              <a:t>el crecimiento económico sostenido, inclusivo y sostenible, el empleo pleno y productivo y el trabajo decente para todos”, </a:t>
            </a:r>
          </a:p>
        </p:txBody>
      </p:sp>
    </p:spTree>
    <p:extLst>
      <p:ext uri="{BB962C8B-B14F-4D97-AF65-F5344CB8AC3E}">
        <p14:creationId xmlns:p14="http://schemas.microsoft.com/office/powerpoint/2010/main" val="346563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79"/>
            <a:ext cx="9144000" cy="82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3528" y="122490"/>
            <a:ext cx="3960440" cy="584775"/>
          </a:xfrm>
          <a:prstGeom prst="rect">
            <a:avLst/>
          </a:prstGeom>
          <a:noFill/>
        </p:spPr>
        <p:txBody>
          <a:bodyPr wrap="square" rtlCol="0">
            <a:spAutoFit/>
          </a:bodyPr>
          <a:lstStyle/>
          <a:p>
            <a:r>
              <a:rPr lang="es-PY" sz="3200" b="1" dirty="0" smtClean="0">
                <a:solidFill>
                  <a:schemeClr val="bg1"/>
                </a:solidFill>
                <a:latin typeface="Arial" panose="020B0604020202020204" pitchFamily="34" charset="0"/>
                <a:cs typeface="Arial" panose="020B0604020202020204" pitchFamily="34" charset="0"/>
              </a:rPr>
              <a:t>DEFINICIONES</a:t>
            </a:r>
            <a:endParaRPr lang="es-PY" sz="3200" b="1" strike="sngStrike"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323528" y="903279"/>
            <a:ext cx="3816308" cy="461665"/>
          </a:xfrm>
          <a:prstGeom prst="rect">
            <a:avLst/>
          </a:prstGeom>
        </p:spPr>
        <p:txBody>
          <a:bodyPr wrap="square">
            <a:spAutoFit/>
          </a:bodyPr>
          <a:lstStyle/>
          <a:p>
            <a:r>
              <a:rPr lang="es-PY" sz="2400" b="1" dirty="0" smtClean="0">
                <a:solidFill>
                  <a:srgbClr val="C30075"/>
                </a:solidFill>
              </a:rPr>
              <a:t>OCUPADOS INFORMALES</a:t>
            </a:r>
            <a:endParaRPr lang="es-PY" sz="1600" dirty="0">
              <a:solidFill>
                <a:srgbClr val="C30075"/>
              </a:solidFill>
            </a:endParaRPr>
          </a:p>
        </p:txBody>
      </p:sp>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8844"/>
            <a:ext cx="6566489" cy="26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ángulo 18"/>
          <p:cNvSpPr/>
          <p:nvPr/>
        </p:nvSpPr>
        <p:spPr>
          <a:xfrm>
            <a:off x="395594" y="4551616"/>
            <a:ext cx="3816308" cy="461665"/>
          </a:xfrm>
          <a:prstGeom prst="rect">
            <a:avLst/>
          </a:prstGeom>
        </p:spPr>
        <p:txBody>
          <a:bodyPr wrap="square">
            <a:spAutoFit/>
          </a:bodyPr>
          <a:lstStyle/>
          <a:p>
            <a:r>
              <a:rPr lang="es-PY" sz="2400" b="1" dirty="0" smtClean="0">
                <a:solidFill>
                  <a:srgbClr val="C30075"/>
                </a:solidFill>
              </a:rPr>
              <a:t>SECTOR INFORMAL</a:t>
            </a:r>
            <a:endParaRPr lang="es-PY" sz="1600" dirty="0">
              <a:solidFill>
                <a:srgbClr val="C30075"/>
              </a:solidFill>
            </a:endParaRPr>
          </a:p>
        </p:txBody>
      </p:sp>
      <p:cxnSp>
        <p:nvCxnSpPr>
          <p:cNvPr id="12" name="Conector recto 11"/>
          <p:cNvCxnSpPr/>
          <p:nvPr/>
        </p:nvCxnSpPr>
        <p:spPr>
          <a:xfrm>
            <a:off x="539552" y="1418844"/>
            <a:ext cx="0" cy="2514212"/>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p:cNvCxnSpPr/>
          <p:nvPr/>
        </p:nvCxnSpPr>
        <p:spPr>
          <a:xfrm>
            <a:off x="539552" y="5024172"/>
            <a:ext cx="0" cy="477736"/>
          </a:xfrm>
          <a:prstGeom prst="line">
            <a:avLst/>
          </a:prstGeom>
        </p:spPr>
        <p:style>
          <a:lnRef idx="1">
            <a:schemeClr val="accent2"/>
          </a:lnRef>
          <a:fillRef idx="0">
            <a:schemeClr val="accent2"/>
          </a:fillRef>
          <a:effectRef idx="0">
            <a:schemeClr val="accent2"/>
          </a:effectRef>
          <a:fontRef idx="minor">
            <a:schemeClr val="tx1"/>
          </a:fontRef>
        </p:style>
      </p:cxnSp>
      <p:pic>
        <p:nvPicPr>
          <p:cNvPr id="23" name="Imagen 2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79539" y="4692795"/>
            <a:ext cx="3485051" cy="1962035"/>
          </a:xfrm>
          <a:prstGeom prst="rect">
            <a:avLst/>
          </a:prstGeom>
          <a:ln>
            <a:noFill/>
          </a:ln>
          <a:effectLst>
            <a:softEdge rad="112500"/>
          </a:effec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5255340"/>
            <a:ext cx="5611813"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84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ralelogramo 29"/>
          <p:cNvSpPr/>
          <p:nvPr/>
        </p:nvSpPr>
        <p:spPr>
          <a:xfrm>
            <a:off x="431540" y="4293096"/>
            <a:ext cx="8100900" cy="1864007"/>
          </a:xfrm>
          <a:prstGeom prst="parallelogram">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elogramo 25"/>
          <p:cNvSpPr/>
          <p:nvPr/>
        </p:nvSpPr>
        <p:spPr>
          <a:xfrm>
            <a:off x="611560" y="2631394"/>
            <a:ext cx="2304256" cy="461665"/>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79"/>
            <a:ext cx="9144000" cy="82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3528" y="122490"/>
            <a:ext cx="3960440" cy="584775"/>
          </a:xfrm>
          <a:prstGeom prst="rect">
            <a:avLst/>
          </a:prstGeom>
          <a:noFill/>
        </p:spPr>
        <p:txBody>
          <a:bodyPr wrap="square" rtlCol="0">
            <a:spAutoFit/>
          </a:bodyPr>
          <a:lstStyle/>
          <a:p>
            <a:r>
              <a:rPr lang="es-PY" sz="3200" b="1" dirty="0" smtClean="0">
                <a:solidFill>
                  <a:schemeClr val="bg1"/>
                </a:solidFill>
                <a:latin typeface="Arial" panose="020B0604020202020204" pitchFamily="34" charset="0"/>
                <a:cs typeface="Arial" panose="020B0604020202020204" pitchFamily="34" charset="0"/>
              </a:rPr>
              <a:t>INDICADOR</a:t>
            </a:r>
            <a:endParaRPr lang="es-PY" sz="3200" b="1" strike="sngStrike"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911279" y="4770704"/>
            <a:ext cx="6984776" cy="923330"/>
          </a:xfrm>
          <a:prstGeom prst="rect">
            <a:avLst/>
          </a:prstGeom>
          <a:noFill/>
        </p:spPr>
        <p:txBody>
          <a:bodyPr wrap="square" rtlCol="0">
            <a:spAutoFit/>
          </a:bodyPr>
          <a:lstStyle/>
          <a:p>
            <a:r>
              <a:rPr lang="es-MX" i="1" dirty="0" smtClean="0"/>
              <a:t>Es </a:t>
            </a:r>
            <a:r>
              <a:rPr lang="es-MX" i="1" dirty="0"/>
              <a:t>el cociente entre la población de 15 y más años de edad ocupada en la ocupación informal en actividades no agrícolas  y la población de 15 y más años de edad ocupada en la ocupación en actividades no agrícolas.</a:t>
            </a:r>
            <a:endParaRPr lang="en-US" i="1" dirty="0"/>
          </a:p>
        </p:txBody>
      </p:sp>
      <p:sp>
        <p:nvSpPr>
          <p:cNvPr id="17" name="Rectángulo 16"/>
          <p:cNvSpPr/>
          <p:nvPr/>
        </p:nvSpPr>
        <p:spPr>
          <a:xfrm>
            <a:off x="755576" y="2615451"/>
            <a:ext cx="2448272" cy="461665"/>
          </a:xfrm>
          <a:prstGeom prst="rect">
            <a:avLst/>
          </a:prstGeom>
        </p:spPr>
        <p:txBody>
          <a:bodyPr wrap="square">
            <a:spAutoFit/>
          </a:bodyPr>
          <a:lstStyle/>
          <a:p>
            <a:r>
              <a:rPr lang="es-PY" sz="1400" b="1" dirty="0" smtClean="0">
                <a:solidFill>
                  <a:schemeClr val="bg1"/>
                </a:solidFill>
              </a:rPr>
              <a:t>TASA DE INFORMALIDAD</a:t>
            </a:r>
            <a:r>
              <a:rPr lang="es-PY" sz="2400" b="1" dirty="0" smtClean="0">
                <a:solidFill>
                  <a:schemeClr val="bg1"/>
                </a:solidFill>
              </a:rPr>
              <a:t>: </a:t>
            </a:r>
            <a:endParaRPr lang="es-PY" sz="1600" dirty="0">
              <a:solidFill>
                <a:schemeClr val="bg1"/>
              </a:solidFill>
            </a:endParaRPr>
          </a:p>
        </p:txBody>
      </p:sp>
      <p:sp>
        <p:nvSpPr>
          <p:cNvPr id="6" name="CuadroTexto 5"/>
          <p:cNvSpPr txBox="1"/>
          <p:nvPr/>
        </p:nvSpPr>
        <p:spPr>
          <a:xfrm>
            <a:off x="3051189" y="2462675"/>
            <a:ext cx="5724128" cy="338554"/>
          </a:xfrm>
          <a:prstGeom prst="rect">
            <a:avLst/>
          </a:prstGeom>
          <a:noFill/>
        </p:spPr>
        <p:txBody>
          <a:bodyPr wrap="square" rtlCol="0">
            <a:spAutoFit/>
          </a:bodyPr>
          <a:lstStyle/>
          <a:p>
            <a:r>
              <a:rPr lang="en-US" sz="1600" i="1" dirty="0" smtClean="0"/>
              <a:t>Población de 15 y más años de edad en  </a:t>
            </a:r>
            <a:r>
              <a:rPr lang="en-US" sz="1600" i="1" dirty="0"/>
              <a:t>ocupación informal</a:t>
            </a:r>
          </a:p>
        </p:txBody>
      </p:sp>
      <p:sp>
        <p:nvSpPr>
          <p:cNvPr id="8" name="Rectángulo 7"/>
          <p:cNvSpPr/>
          <p:nvPr/>
        </p:nvSpPr>
        <p:spPr>
          <a:xfrm>
            <a:off x="4799711" y="2862228"/>
            <a:ext cx="1788375" cy="338554"/>
          </a:xfrm>
          <a:prstGeom prst="rect">
            <a:avLst/>
          </a:prstGeom>
        </p:spPr>
        <p:txBody>
          <a:bodyPr wrap="none">
            <a:spAutoFit/>
          </a:bodyPr>
          <a:lstStyle/>
          <a:p>
            <a:r>
              <a:rPr lang="en-US" sz="1600" i="1" dirty="0" smtClean="0"/>
              <a:t>Población Ocupada</a:t>
            </a:r>
            <a:endParaRPr lang="en-US" sz="1600" i="1" dirty="0"/>
          </a:p>
        </p:txBody>
      </p:sp>
      <p:cxnSp>
        <p:nvCxnSpPr>
          <p:cNvPr id="11" name="Conector recto 10"/>
          <p:cNvCxnSpPr/>
          <p:nvPr/>
        </p:nvCxnSpPr>
        <p:spPr>
          <a:xfrm>
            <a:off x="3203848" y="2862228"/>
            <a:ext cx="4896544"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27" name="CuadroTexto 26"/>
          <p:cNvSpPr txBox="1"/>
          <p:nvPr/>
        </p:nvSpPr>
        <p:spPr>
          <a:xfrm>
            <a:off x="8427435" y="2631394"/>
            <a:ext cx="695763" cy="369332"/>
          </a:xfrm>
          <a:prstGeom prst="rect">
            <a:avLst/>
          </a:prstGeom>
          <a:noFill/>
        </p:spPr>
        <p:txBody>
          <a:bodyPr wrap="square" rtlCol="0">
            <a:spAutoFit/>
          </a:bodyPr>
          <a:lstStyle/>
          <a:p>
            <a:r>
              <a:rPr lang="en-US" i="1" dirty="0" smtClean="0"/>
              <a:t>x 100</a:t>
            </a:r>
            <a:endParaRPr lang="en-US" i="1" dirty="0"/>
          </a:p>
        </p:txBody>
      </p:sp>
    </p:spTree>
    <p:extLst>
      <p:ext uri="{BB962C8B-B14F-4D97-AF65-F5344CB8AC3E}">
        <p14:creationId xmlns:p14="http://schemas.microsoft.com/office/powerpoint/2010/main" val="305825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 y="2844225"/>
            <a:ext cx="9143998" cy="584775"/>
          </a:xfrm>
          <a:prstGeom prst="rect">
            <a:avLst/>
          </a:prstGeom>
          <a:noFill/>
        </p:spPr>
        <p:txBody>
          <a:bodyPr wrap="square" rtlCol="0">
            <a:spAutoFit/>
          </a:bodyPr>
          <a:lstStyle/>
          <a:p>
            <a:pPr algn="ctr"/>
            <a:r>
              <a:rPr lang="es-PY" sz="3200" b="1" dirty="0" smtClean="0">
                <a:solidFill>
                  <a:schemeClr val="bg1"/>
                </a:solidFill>
                <a:latin typeface="Arial" panose="020B0604020202020204" pitchFamily="34" charset="0"/>
                <a:cs typeface="Arial" panose="020B0604020202020204" pitchFamily="34" charset="0"/>
              </a:rPr>
              <a:t>PRINCIPALES RESULTADOS</a:t>
            </a:r>
            <a:endParaRPr lang="es-PY" sz="3200" b="1" strike="sngStrik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812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79"/>
            <a:ext cx="9144000" cy="82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87524" y="170266"/>
            <a:ext cx="8856476" cy="461665"/>
          </a:xfrm>
          <a:prstGeom prst="rect">
            <a:avLst/>
          </a:prstGeom>
          <a:noFill/>
        </p:spPr>
        <p:txBody>
          <a:bodyPr wrap="square" rtlCol="0">
            <a:spAutoFit/>
          </a:bodyPr>
          <a:lstStyle/>
          <a:p>
            <a:r>
              <a:rPr lang="es-MX" sz="2400" b="1" dirty="0" smtClean="0">
                <a:solidFill>
                  <a:schemeClr val="bg1"/>
                </a:solidFill>
                <a:latin typeface="Arial" panose="020B0604020202020204" pitchFamily="34" charset="0"/>
                <a:cs typeface="Arial" panose="020B0604020202020204" pitchFamily="34" charset="0"/>
              </a:rPr>
              <a:t>EVOLUCIÓN DE LA TASA DE INFORMALIDAD, </a:t>
            </a:r>
            <a:r>
              <a:rPr lang="es-MX" sz="2400" b="1" dirty="0">
                <a:solidFill>
                  <a:schemeClr val="bg1"/>
                </a:solidFill>
                <a:latin typeface="Arial" panose="020B0604020202020204" pitchFamily="34" charset="0"/>
                <a:cs typeface="Arial" panose="020B0604020202020204" pitchFamily="34" charset="0"/>
              </a:rPr>
              <a:t>2013 al 2018</a:t>
            </a:r>
          </a:p>
        </p:txBody>
      </p:sp>
      <p:sp>
        <p:nvSpPr>
          <p:cNvPr id="16" name="4 Rectángulo"/>
          <p:cNvSpPr/>
          <p:nvPr/>
        </p:nvSpPr>
        <p:spPr>
          <a:xfrm>
            <a:off x="1296371" y="5301208"/>
            <a:ext cx="6551258" cy="923330"/>
          </a:xfrm>
          <a:prstGeom prst="rect">
            <a:avLst/>
          </a:prstGeom>
        </p:spPr>
        <p:txBody>
          <a:bodyPr wrap="square">
            <a:spAutoFit/>
          </a:bodyPr>
          <a:lstStyle/>
          <a:p>
            <a:pPr lvl="0" algn="ctr"/>
            <a:r>
              <a:rPr lang="es-PY" sz="1600" i="1" dirty="0"/>
              <a:t>En el periodo </a:t>
            </a:r>
            <a:r>
              <a:rPr lang="es-PY" sz="1600" i="1" dirty="0" smtClean="0"/>
              <a:t>2013-2018, </a:t>
            </a:r>
            <a:r>
              <a:rPr lang="es-PY" sz="1600" i="1" dirty="0"/>
              <a:t>la tasa de informalidad se mantuvo en alrededor del </a:t>
            </a:r>
            <a:r>
              <a:rPr lang="es-PY" sz="2000" b="1" i="1" dirty="0"/>
              <a:t>65%</a:t>
            </a:r>
            <a:r>
              <a:rPr lang="es-PY" sz="1600" i="1" dirty="0"/>
              <a:t>, es decir 6 de cada 10 personas de 15 años y más ocupada en una ocupación no agrícola, están trabajando en una </a:t>
            </a:r>
            <a:r>
              <a:rPr lang="es-PY" b="1" i="1" dirty="0"/>
              <a:t>ocupación </a:t>
            </a:r>
            <a:r>
              <a:rPr lang="es-PY" b="1" i="1" dirty="0" smtClean="0"/>
              <a:t>informal.</a:t>
            </a:r>
            <a:endParaRPr lang="es-PY"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91" y="1844823"/>
            <a:ext cx="8537672" cy="270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662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2 Rectángulo"/>
          <p:cNvSpPr/>
          <p:nvPr/>
        </p:nvSpPr>
        <p:spPr>
          <a:xfrm>
            <a:off x="1762399" y="5301208"/>
            <a:ext cx="5962054" cy="892552"/>
          </a:xfrm>
          <a:prstGeom prst="rect">
            <a:avLst/>
          </a:prstGeom>
        </p:spPr>
        <p:txBody>
          <a:bodyPr wrap="square">
            <a:spAutoFit/>
          </a:bodyPr>
          <a:lstStyle/>
          <a:p>
            <a:pPr lvl="0" algn="ctr"/>
            <a:r>
              <a:rPr lang="es-PY" sz="1600" i="1" dirty="0"/>
              <a:t>Al comparar la población de 15 años y más de edad ocupada </a:t>
            </a:r>
            <a:r>
              <a:rPr lang="es-PY" sz="1600" i="1" dirty="0" smtClean="0"/>
              <a:t>informal </a:t>
            </a:r>
            <a:r>
              <a:rPr lang="es-PY" sz="1600" i="1" dirty="0"/>
              <a:t>del año </a:t>
            </a:r>
            <a:r>
              <a:rPr lang="es-PY" sz="1600" i="1" dirty="0" smtClean="0"/>
              <a:t>2018, </a:t>
            </a:r>
            <a:r>
              <a:rPr lang="es-PY" sz="1600" i="1" dirty="0"/>
              <a:t>respecto al año </a:t>
            </a:r>
            <a:r>
              <a:rPr lang="es-PY" sz="1600" i="1" dirty="0" smtClean="0"/>
              <a:t>2013, </a:t>
            </a:r>
            <a:r>
              <a:rPr lang="es-PY" sz="1600" i="1" dirty="0"/>
              <a:t>aumentó en aproximadamente </a:t>
            </a:r>
            <a:r>
              <a:rPr lang="es-PY" sz="2000" b="1" i="1" dirty="0" smtClean="0"/>
              <a:t>206.000 </a:t>
            </a:r>
            <a:r>
              <a:rPr lang="es-PY" sz="2000" b="1" i="1" dirty="0"/>
              <a:t>personas.</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AÑOS 2013 Y 2018</a:t>
            </a:r>
            <a:endParaRPr lang="es-MX" sz="2000" b="1"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448024"/>
            <a:ext cx="8280920" cy="350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9872" y="1268760"/>
            <a:ext cx="1872208" cy="1286149"/>
          </a:xfrm>
          <a:prstGeom prst="rect">
            <a:avLst/>
          </a:prstGeom>
        </p:spPr>
      </p:pic>
    </p:spTree>
    <p:extLst>
      <p:ext uri="{BB962C8B-B14F-4D97-AF65-F5344CB8AC3E}">
        <p14:creationId xmlns:p14="http://schemas.microsoft.com/office/powerpoint/2010/main" val="3443784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Y"/>
          </a:p>
        </p:txBody>
      </p:sp>
      <p:sp>
        <p:nvSpPr>
          <p:cNvPr id="3" name="2 Rectángulo"/>
          <p:cNvSpPr/>
          <p:nvPr/>
        </p:nvSpPr>
        <p:spPr>
          <a:xfrm>
            <a:off x="683568" y="5157192"/>
            <a:ext cx="7632847" cy="923330"/>
          </a:xfrm>
          <a:prstGeom prst="rect">
            <a:avLst/>
          </a:prstGeom>
        </p:spPr>
        <p:txBody>
          <a:bodyPr wrap="square">
            <a:spAutoFit/>
          </a:bodyPr>
          <a:lstStyle/>
          <a:p>
            <a:pPr algn="ctr"/>
            <a:r>
              <a:rPr lang="es-PY" sz="1600" i="1" dirty="0"/>
              <a:t>La tasa de </a:t>
            </a:r>
            <a:r>
              <a:rPr lang="es-PY" b="1" i="1" dirty="0"/>
              <a:t>informalidad femenina </a:t>
            </a:r>
            <a:r>
              <a:rPr lang="es-PY" sz="1600" i="1" dirty="0"/>
              <a:t>es mayor a la masculina, tanto en el área rural como en el urbano. Para el año </a:t>
            </a:r>
            <a:r>
              <a:rPr lang="es-PY" sz="1600" i="1" dirty="0" smtClean="0"/>
              <a:t>2018, el </a:t>
            </a:r>
            <a:r>
              <a:rPr lang="es-PY" sz="2000" b="1" i="1" dirty="0" smtClean="0"/>
              <a:t>66,8%</a:t>
            </a:r>
            <a:r>
              <a:rPr lang="es-PY" sz="1600" i="1" dirty="0" smtClean="0"/>
              <a:t> </a:t>
            </a:r>
            <a:r>
              <a:rPr lang="es-PY" sz="1600" i="1" dirty="0"/>
              <a:t>de las mujeres ocupadas trabajan en una ocupación informal, mientras que </a:t>
            </a:r>
            <a:r>
              <a:rPr lang="es-PY" sz="1600" i="1" dirty="0" smtClean="0"/>
              <a:t>62,3% </a:t>
            </a:r>
            <a:r>
              <a:rPr lang="es-PY" sz="1600" i="1" dirty="0"/>
              <a:t>de los varones está en la misma </a:t>
            </a:r>
            <a:r>
              <a:rPr lang="es-PY" sz="1600" i="1" dirty="0" smtClean="0"/>
              <a:t>situación.</a:t>
            </a:r>
            <a:endParaRPr lang="es-PY" sz="1600" i="1"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89"/>
          <a:stretch/>
        </p:blipFill>
        <p:spPr bwMode="auto">
          <a:xfrm>
            <a:off x="0" y="-13780"/>
            <a:ext cx="9144000" cy="92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6 CuadroTexto"/>
          <p:cNvSpPr txBox="1"/>
          <p:nvPr/>
        </p:nvSpPr>
        <p:spPr>
          <a:xfrm>
            <a:off x="236910" y="100417"/>
            <a:ext cx="8568952" cy="707886"/>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POBLACIÓN DE 15 Y MÁS AÑOS DE EDAD OCUPADA INFORMAL POR SEXO. AÑO 2018</a:t>
            </a:r>
            <a:endParaRPr lang="es-MX" sz="2000" b="1"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670343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n 4"/>
          <p:cNvPicPr>
            <a:picLocks noChangeAspect="1"/>
          </p:cNvPicPr>
          <p:nvPr/>
        </p:nvPicPr>
        <p:blipFill rotWithShape="1">
          <a:blip r:embed="rId4" cstate="print">
            <a:extLst>
              <a:ext uri="{28A0092B-C50C-407E-A947-70E740481C1C}">
                <a14:useLocalDpi xmlns:a14="http://schemas.microsoft.com/office/drawing/2010/main" val="0"/>
              </a:ext>
            </a:extLst>
          </a:blip>
          <a:srcRect t="29571" r="52874" b="27440"/>
          <a:stretch/>
        </p:blipFill>
        <p:spPr>
          <a:xfrm>
            <a:off x="1835696" y="3119401"/>
            <a:ext cx="1165193" cy="1377047"/>
          </a:xfrm>
          <a:prstGeom prst="rect">
            <a:avLst/>
          </a:prstGeom>
        </p:spPr>
      </p:pic>
      <p:pic>
        <p:nvPicPr>
          <p:cNvPr id="4" name="Imagen 3"/>
          <p:cNvPicPr>
            <a:picLocks noChangeAspect="1"/>
          </p:cNvPicPr>
          <p:nvPr/>
        </p:nvPicPr>
        <p:blipFill rotWithShape="1">
          <a:blip r:embed="rId5" cstate="print">
            <a:extLst>
              <a:ext uri="{28A0092B-C50C-407E-A947-70E740481C1C}">
                <a14:useLocalDpi xmlns:a14="http://schemas.microsoft.com/office/drawing/2010/main" val="0"/>
              </a:ext>
            </a:extLst>
          </a:blip>
          <a:srcRect l="47080" b="30745"/>
          <a:stretch/>
        </p:blipFill>
        <p:spPr>
          <a:xfrm>
            <a:off x="5508104" y="2234955"/>
            <a:ext cx="1224136" cy="2202157"/>
          </a:xfrm>
          <a:prstGeom prst="rect">
            <a:avLst/>
          </a:prstGeom>
        </p:spPr>
      </p:pic>
    </p:spTree>
    <p:extLst>
      <p:ext uri="{BB962C8B-B14F-4D97-AF65-F5344CB8AC3E}">
        <p14:creationId xmlns:p14="http://schemas.microsoft.com/office/powerpoint/2010/main" val="3443784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12397</TotalTime>
  <Words>846</Words>
  <Application>Microsoft Office PowerPoint</Application>
  <PresentationFormat>Presentación en pantalla (4:3)</PresentationFormat>
  <Paragraphs>57</Paragraphs>
  <Slides>19</Slides>
  <Notes>0</Notes>
  <HiddenSlides>0</HiddenSlides>
  <MMClips>0</MMClips>
  <ScaleCrop>false</ScaleCrop>
  <HeadingPairs>
    <vt:vector size="4" baseType="variant">
      <vt:variant>
        <vt:lpstr>Tema</vt:lpstr>
      </vt:variant>
      <vt:variant>
        <vt:i4>2</vt:i4>
      </vt:variant>
      <vt:variant>
        <vt:lpstr>Títulos de diapositiva</vt:lpstr>
      </vt:variant>
      <vt:variant>
        <vt:i4>19</vt:i4>
      </vt:variant>
    </vt:vector>
  </HeadingPairs>
  <TitlesOfParts>
    <vt:vector size="21"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lescobar</dc:creator>
  <cp:lastModifiedBy>Hector Lopez</cp:lastModifiedBy>
  <cp:revision>1138</cp:revision>
  <cp:lastPrinted>2018-10-09T18:18:41Z</cp:lastPrinted>
  <dcterms:created xsi:type="dcterms:W3CDTF">2016-10-18T13:39:57Z</dcterms:created>
  <dcterms:modified xsi:type="dcterms:W3CDTF">2019-11-13T20:02:56Z</dcterms:modified>
</cp:coreProperties>
</file>